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8" r:id="rId1"/>
  </p:sldMasterIdLst>
  <p:notesMasterIdLst>
    <p:notesMasterId r:id="rId12"/>
  </p:notesMasterIdLst>
  <p:sldIdLst>
    <p:sldId id="407" r:id="rId2"/>
    <p:sldId id="408" r:id="rId3"/>
    <p:sldId id="409" r:id="rId4"/>
    <p:sldId id="410" r:id="rId5"/>
    <p:sldId id="411" r:id="rId6"/>
    <p:sldId id="415" r:id="rId7"/>
    <p:sldId id="416" r:id="rId8"/>
    <p:sldId id="417" r:id="rId9"/>
    <p:sldId id="418" r:id="rId10"/>
    <p:sldId id="419" r:id="rId11"/>
  </p:sldIdLst>
  <p:sldSz cx="13004800" cy="9753600"/>
  <p:notesSz cx="6858000" cy="9144000"/>
  <p:custDataLst>
    <p:tags r:id="rId13"/>
  </p:custData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1pPr>
    <a:lvl2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2pPr>
    <a:lvl3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3pPr>
    <a:lvl4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4pPr>
    <a:lvl5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5pPr>
    <a:lvl6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6pPr>
    <a:lvl7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7pPr>
    <a:lvl8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8pPr>
    <a:lvl9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D8D"/>
    <a:srgbClr val="000000"/>
    <a:srgbClr val="D9D9D9"/>
    <a:srgbClr val="00459D"/>
    <a:srgbClr val="773CBE"/>
    <a:srgbClr val="F8F8FA"/>
    <a:srgbClr val="B54500"/>
    <a:srgbClr val="625D6A"/>
    <a:srgbClr val="2E1F13"/>
    <a:srgbClr val="00B2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Open Sans Regular"/>
          <a:ea typeface="Open Sans Regular"/>
          <a:cs typeface="Open Sans Regular"/>
        </a:font>
        <a:srgbClr val="A5A5A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CAD2E8"/>
          </a:solidFill>
        </a:fill>
      </a:tcStyle>
    </a:wholeTbl>
    <a:band2H>
      <a:tcTxStyle/>
      <a:tcStyle>
        <a:tcBdr/>
        <a:fill>
          <a:solidFill>
            <a:srgbClr val="E6EAF4"/>
          </a:solidFill>
        </a:fill>
      </a:tcStyle>
    </a:band2H>
    <a:firstCol>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1"/>
          </a:solidFill>
        </a:fill>
      </a:tcStyle>
    </a:firstCol>
    <a:la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381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1"/>
          </a:solidFill>
        </a:fill>
      </a:tcStyle>
    </a:lastRow>
    <a:fir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381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1"/>
          </a:solidFill>
        </a:fill>
      </a:tcStyle>
    </a:firstRow>
  </a:tblStyle>
  <a:tblStyle styleId="{C7B018BB-80A7-4F77-B60F-C8B233D01FF8}" styleName="">
    <a:tblBg/>
    <a:wholeTbl>
      <a:tcTxStyle b="off" i="off">
        <a:font>
          <a:latin typeface="Open Sans Regular"/>
          <a:ea typeface="Open Sans Regular"/>
          <a:cs typeface="Open Sans Regular"/>
        </a:font>
        <a:srgbClr val="A5A5A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F2E7CB"/>
          </a:solidFill>
        </a:fill>
      </a:tcStyle>
    </a:wholeTbl>
    <a:band2H>
      <a:tcTxStyle/>
      <a:tcStyle>
        <a:tcBdr/>
        <a:fill>
          <a:solidFill>
            <a:srgbClr val="F8F4E7"/>
          </a:solidFill>
        </a:fill>
      </a:tcStyle>
    </a:band2H>
    <a:firstCol>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3"/>
          </a:solidFill>
        </a:fill>
      </a:tcStyle>
    </a:firstCol>
    <a:la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381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3"/>
          </a:solidFill>
        </a:fill>
      </a:tcStyle>
    </a:lastRow>
    <a:fir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381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3"/>
          </a:solidFill>
        </a:fill>
      </a:tcStyle>
    </a:firstRow>
  </a:tblStyle>
  <a:tblStyle styleId="{EEE7283C-3CF3-47DC-8721-378D4A62B228}" styleName="">
    <a:tblBg/>
    <a:wholeTbl>
      <a:tcTxStyle b="off" i="off">
        <a:font>
          <a:latin typeface="Open Sans Regular"/>
          <a:ea typeface="Open Sans Regular"/>
          <a:cs typeface="Open Sans Regular"/>
        </a:font>
        <a:srgbClr val="A5A5A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D5CDDE"/>
          </a:solidFill>
        </a:fill>
      </a:tcStyle>
    </a:wholeTbl>
    <a:band2H>
      <a:tcTxStyle/>
      <a:tcStyle>
        <a:tcBdr/>
        <a:fill>
          <a:solidFill>
            <a:srgbClr val="EBE8EF"/>
          </a:solidFill>
        </a:fill>
      </a:tcStyle>
    </a:band2H>
    <a:firstCol>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6"/>
          </a:solidFill>
        </a:fill>
      </a:tcStyle>
    </a:firstCol>
    <a:la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381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6"/>
          </a:solidFill>
        </a:fill>
      </a:tcStyle>
    </a:lastRow>
    <a:fir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381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chemeClr val="accent6"/>
          </a:solidFill>
        </a:fill>
      </a:tcStyle>
    </a:firstRow>
  </a:tblStyle>
  <a:tblStyle styleId="{CF821DB8-F4EB-4A41-A1BA-3FCAFE7338EE}" styleName="">
    <a:tblBg/>
    <a:wholeTbl>
      <a:tcTxStyle b="off" i="off">
        <a:font>
          <a:latin typeface="Open Sans Regular"/>
          <a:ea typeface="Open Sans Regular"/>
          <a:cs typeface="Open Sans Regular"/>
        </a:font>
        <a:srgbClr val="A5A5A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0F0F0"/>
          </a:solidFill>
        </a:fill>
      </a:tcStyle>
    </a:wholeTbl>
    <a:band2H>
      <a:tcTxStyle/>
      <a:tcStyle>
        <a:tcBdr/>
        <a:fill>
          <a:solidFill>
            <a:srgbClr val="00A585"/>
          </a:solidFill>
        </a:fill>
      </a:tcStyle>
    </a:band2H>
    <a:firstCol>
      <a:tcTxStyle b="on" i="off">
        <a:font>
          <a:latin typeface="Open Sans Regular"/>
          <a:ea typeface="Open Sans Regular"/>
          <a:cs typeface="Open Sans Regular"/>
        </a:font>
        <a:srgbClr val="00A58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Open Sans Regular"/>
          <a:ea typeface="Open Sans Regular"/>
          <a:cs typeface="Open Sans Regular"/>
        </a:font>
        <a:srgbClr val="A5A5A5"/>
      </a:tcTxStyle>
      <a:tcStyle>
        <a:tcBdr>
          <a:left>
            <a:ln w="12700" cap="flat">
              <a:noFill/>
              <a:miter lim="400000"/>
            </a:ln>
          </a:left>
          <a:right>
            <a:ln w="12700" cap="flat">
              <a:noFill/>
              <a:miter lim="400000"/>
            </a:ln>
          </a:right>
          <a:top>
            <a:ln w="50800" cap="flat">
              <a:solidFill>
                <a:srgbClr val="A5A5A5"/>
              </a:solidFill>
              <a:prstDash val="solid"/>
              <a:round/>
            </a:ln>
          </a:top>
          <a:bottom>
            <a:ln w="25400" cap="flat">
              <a:solidFill>
                <a:srgbClr val="A5A5A5"/>
              </a:solidFill>
              <a:prstDash val="solid"/>
              <a:round/>
            </a:ln>
          </a:bottom>
          <a:insideH>
            <a:ln w="12700" cap="flat">
              <a:noFill/>
              <a:miter lim="400000"/>
            </a:ln>
          </a:insideH>
          <a:insideV>
            <a:ln w="12700" cap="flat">
              <a:noFill/>
              <a:miter lim="400000"/>
            </a:ln>
          </a:insideV>
        </a:tcBdr>
        <a:fill>
          <a:solidFill>
            <a:srgbClr val="00A585"/>
          </a:solidFill>
        </a:fill>
      </a:tcStyle>
    </a:lastRow>
    <a:firstRow>
      <a:tcTxStyle b="on" i="off">
        <a:font>
          <a:latin typeface="Open Sans Regular"/>
          <a:ea typeface="Open Sans Regular"/>
          <a:cs typeface="Open Sans Regular"/>
        </a:font>
        <a:srgbClr val="00A585"/>
      </a:tcTxStyle>
      <a:tcStyle>
        <a:tcBdr>
          <a:left>
            <a:ln w="12700" cap="flat">
              <a:noFill/>
              <a:miter lim="400000"/>
            </a:ln>
          </a:left>
          <a:right>
            <a:ln w="12700" cap="flat">
              <a:noFill/>
              <a:miter lim="400000"/>
            </a:ln>
          </a:right>
          <a:top>
            <a:ln w="25400" cap="flat">
              <a:solidFill>
                <a:srgbClr val="A5A5A5"/>
              </a:solidFill>
              <a:prstDash val="solid"/>
              <a:round/>
            </a:ln>
          </a:top>
          <a:bottom>
            <a:ln w="25400" cap="flat">
              <a:solidFill>
                <a:srgbClr val="A5A5A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Open Sans Regular"/>
          <a:ea typeface="Open Sans Regular"/>
          <a:cs typeface="Open Sans Regular"/>
        </a:font>
        <a:srgbClr val="A5A5A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A5A5A5"/>
          </a:solidFill>
        </a:fill>
      </a:tcStyle>
    </a:firstCol>
    <a:la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381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A5A5A5"/>
          </a:solidFill>
        </a:fill>
      </a:tcStyle>
    </a:lastRow>
    <a:fir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381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A5A5A5"/>
          </a:solidFill>
        </a:fill>
      </a:tcStyle>
    </a:firstRow>
  </a:tblStyle>
  <a:tblStyle styleId="{2708684C-4D16-4618-839F-0558EEFCDFE6}" styleName="">
    <a:tblBg/>
    <a:wholeTbl>
      <a:tcTxStyle b="off"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00A585">
              <a:alpha val="20000"/>
            </a:srgbClr>
          </a:solidFill>
        </a:fill>
      </a:tcStyle>
    </a:wholeTbl>
    <a:band2H>
      <a:tcTxStyle/>
      <a:tcStyle>
        <a:tcBdr/>
        <a:fill>
          <a:solidFill>
            <a:srgbClr val="FFFFFF"/>
          </a:solidFill>
        </a:fill>
      </a:tcStyle>
    </a:band2H>
    <a:firstCol>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solidFill>
            <a:srgbClr val="00A585">
              <a:alpha val="20000"/>
            </a:srgbClr>
          </a:solidFill>
        </a:fill>
      </a:tcStyle>
    </a:firstCol>
    <a:la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50800" cap="flat">
              <a:solidFill>
                <a:srgbClr val="00A585"/>
              </a:solidFill>
              <a:prstDash val="solid"/>
              <a:round/>
            </a:ln>
          </a:top>
          <a:bottom>
            <a:ln w="127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noFill/>
        </a:fill>
      </a:tcStyle>
    </a:lastRow>
    <a:firstRow>
      <a:tcTxStyle b="on" i="off">
        <a:font>
          <a:latin typeface="Open Sans Regular"/>
          <a:ea typeface="Open Sans Regular"/>
          <a:cs typeface="Open Sans Regular"/>
        </a:font>
        <a:srgbClr val="00A585"/>
      </a:tcTxStyle>
      <a:tcStyle>
        <a:tcBdr>
          <a:left>
            <a:ln w="12700" cap="flat">
              <a:solidFill>
                <a:srgbClr val="00A585"/>
              </a:solidFill>
              <a:prstDash val="solid"/>
              <a:round/>
            </a:ln>
          </a:left>
          <a:right>
            <a:ln w="12700" cap="flat">
              <a:solidFill>
                <a:srgbClr val="00A585"/>
              </a:solidFill>
              <a:prstDash val="solid"/>
              <a:round/>
            </a:ln>
          </a:right>
          <a:top>
            <a:ln w="12700" cap="flat">
              <a:solidFill>
                <a:srgbClr val="00A585"/>
              </a:solidFill>
              <a:prstDash val="solid"/>
              <a:round/>
            </a:ln>
          </a:top>
          <a:bottom>
            <a:ln w="25400" cap="flat">
              <a:solidFill>
                <a:srgbClr val="00A585"/>
              </a:solidFill>
              <a:prstDash val="solid"/>
              <a:round/>
            </a:ln>
          </a:bottom>
          <a:insideH>
            <a:ln w="12700" cap="flat">
              <a:solidFill>
                <a:srgbClr val="00A585"/>
              </a:solidFill>
              <a:prstDash val="solid"/>
              <a:round/>
            </a:ln>
          </a:insideH>
          <a:insideV>
            <a:ln w="12700" cap="flat">
              <a:solidFill>
                <a:srgbClr val="00A585"/>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7" autoAdjust="0"/>
    <p:restoredTop sz="85732" autoAdjust="0"/>
  </p:normalViewPr>
  <p:slideViewPr>
    <p:cSldViewPr snapToGrid="0">
      <p:cViewPr varScale="1">
        <p:scale>
          <a:sx n="45" d="100"/>
          <a:sy n="45" d="100"/>
        </p:scale>
        <p:origin x="1578" y="4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If you didn’t use STP session 1 (Welcome and Introduction), then spend a little extra time here to cover the key points from slides 12 (“The Sphere movement”) and 13 (“How it all began…”), i.e. the Rwanda genocides in 1994, Danida and the JEEAR.</a:t>
            </a:r>
          </a:p>
        </p:txBody>
      </p:sp>
    </p:spTree>
    <p:extLst>
      <p:ext uri="{BB962C8B-B14F-4D97-AF65-F5344CB8AC3E}">
        <p14:creationId xmlns:p14="http://schemas.microsoft.com/office/powerpoint/2010/main" val="3306778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Thank everyone for their attention and note the return time if there is a follow-on session.</a:t>
            </a:r>
          </a:p>
        </p:txBody>
      </p:sp>
    </p:spTree>
    <p:extLst>
      <p:ext uri="{BB962C8B-B14F-4D97-AF65-F5344CB8AC3E}">
        <p14:creationId xmlns:p14="http://schemas.microsoft.com/office/powerpoint/2010/main" val="2118171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Show the short video and ask participants what key points they take away from it.</a:t>
            </a:r>
          </a:p>
          <a:p>
            <a:r>
              <a:rPr lang="en-US" sz="1400" dirty="0"/>
              <a:t>These should include:</a:t>
            </a:r>
          </a:p>
          <a:p>
            <a:pPr marL="342900" indent="-342900">
              <a:buFont typeface="Arial" panose="020B0604020202020204" pitchFamily="34" charset="0"/>
              <a:buChar char="•"/>
            </a:pPr>
            <a:r>
              <a:rPr lang="en-US" sz="1400" dirty="0"/>
              <a:t>The concept of dignity</a:t>
            </a:r>
          </a:p>
          <a:p>
            <a:pPr marL="342900" indent="-342900">
              <a:buFont typeface="Arial" panose="020B0604020202020204" pitchFamily="34" charset="0"/>
              <a:buChar char="•"/>
            </a:pPr>
            <a:r>
              <a:rPr lang="en-US" sz="1400" dirty="0"/>
              <a:t>Guidance on doing the right thing at the right time</a:t>
            </a:r>
          </a:p>
          <a:p>
            <a:pPr marL="342900" indent="-342900">
              <a:buFont typeface="Arial" panose="020B0604020202020204" pitchFamily="34" charset="0"/>
              <a:buChar char="•"/>
            </a:pPr>
            <a:r>
              <a:rPr lang="en-US" sz="1400" dirty="0"/>
              <a:t>The cornerstone is the Humanitarian Charter</a:t>
            </a:r>
          </a:p>
          <a:p>
            <a:pPr marL="342900" indent="-342900">
              <a:buFont typeface="Arial" panose="020B0604020202020204" pitchFamily="34" charset="0"/>
              <a:buChar char="•"/>
            </a:pPr>
            <a:r>
              <a:rPr lang="en-US" sz="1400" dirty="0"/>
              <a:t>Regularly updated every few years to reflect changes in the field</a:t>
            </a:r>
          </a:p>
          <a:p>
            <a:pPr marL="342900" indent="-342900">
              <a:buFont typeface="Arial" panose="020B0604020202020204" pitchFamily="34" charset="0"/>
              <a:buChar char="•"/>
            </a:pPr>
            <a:r>
              <a:rPr lang="en-US" sz="1400" dirty="0"/>
              <a:t>Communities and people affected by crises are at the heart of their own recovery</a:t>
            </a:r>
          </a:p>
          <a:p>
            <a:pPr marL="342900" indent="-342900">
              <a:buFont typeface="Arial" panose="020B0604020202020204" pitchFamily="34" charset="0"/>
              <a:buChar char="•"/>
            </a:pPr>
            <a:r>
              <a:rPr lang="en-US" sz="1400" dirty="0"/>
              <a:t>Quality and accountability promote dignity</a:t>
            </a:r>
          </a:p>
        </p:txBody>
      </p:sp>
    </p:spTree>
    <p:extLst>
      <p:ext uri="{BB962C8B-B14F-4D97-AF65-F5344CB8AC3E}">
        <p14:creationId xmlns:p14="http://schemas.microsoft.com/office/powerpoint/2010/main" val="487990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noProof="0" dirty="0"/>
              <a:t>If you used STP session 1 then this is a reminder and a revisit.</a:t>
            </a:r>
          </a:p>
          <a:p>
            <a:endParaRPr lang="en-GB" sz="1400" noProof="0" dirty="0"/>
          </a:p>
          <a:p>
            <a:r>
              <a:rPr lang="en-GB" sz="1400" noProof="0" dirty="0"/>
              <a:t>Ask participants for their definition of dignity. If there isn’t clarity on this, call for examples (in lieu of a definition) of programmes where dignity was preserved, or where it was diminished in humanitarian response.</a:t>
            </a:r>
          </a:p>
          <a:p>
            <a:endParaRPr lang="en-GB" sz="1400" noProof="0" dirty="0"/>
          </a:p>
          <a:p>
            <a:r>
              <a:rPr lang="en-GB" sz="1400" noProof="0" dirty="0"/>
              <a:t>Note that most dictionary definitions include language such as</a:t>
            </a:r>
            <a:r>
              <a:rPr lang="en-GB" sz="1400" b="0" i="0" noProof="0" dirty="0">
                <a:effectLst/>
                <a:latin typeface="+mn-lt"/>
                <a:ea typeface="+mn-ea"/>
                <a:cs typeface="+mn-cs"/>
                <a:sym typeface="Helvetica Neue"/>
              </a:rPr>
              <a:t> “the state or quality of being worthy of honour or respect” or “a sense of pride in oneself; self-respect”. This can be quite nuanced. In one sense dignity is self-defined – humanitarians can neither bestow it nor remove it, however we endeavour to treat people with honour and respect.</a:t>
            </a:r>
          </a:p>
          <a:p>
            <a:endParaRPr lang="en-GB" sz="1400" b="0" i="0" noProof="0" dirty="0">
              <a:effectLst/>
              <a:latin typeface="+mn-lt"/>
              <a:ea typeface="+mn-ea"/>
              <a:cs typeface="+mn-cs"/>
              <a:sym typeface="Helvetica Neue"/>
            </a:endParaRPr>
          </a:p>
          <a:p>
            <a:r>
              <a:rPr lang="en-GB" sz="1400" b="0" i="0" noProof="0" dirty="0">
                <a:effectLst/>
                <a:latin typeface="+mn-lt"/>
                <a:ea typeface="+mn-ea"/>
                <a:cs typeface="+mn-cs"/>
                <a:sym typeface="Helvetica Neue"/>
              </a:rPr>
              <a:t>If the participants do not have adequate examples to share, these could be offered:</a:t>
            </a:r>
          </a:p>
          <a:p>
            <a:pPr marL="342900" indent="-342900">
              <a:buFont typeface="Arial" panose="020B0604020202020204" pitchFamily="34" charset="0"/>
              <a:buChar char="•"/>
            </a:pPr>
            <a:r>
              <a:rPr lang="en-GB" sz="1400" b="0" i="0" noProof="0" dirty="0">
                <a:effectLst/>
                <a:latin typeface="+mn-lt"/>
                <a:ea typeface="+mn-ea"/>
                <a:cs typeface="+mn-cs"/>
                <a:sym typeface="Helvetica Neue"/>
              </a:rPr>
              <a:t>Providing shelter from the sun and distributing water to beneficiaries while they are waiting in line to receive hygiene kits</a:t>
            </a:r>
          </a:p>
          <a:p>
            <a:pPr marL="342900" indent="-342900">
              <a:buFont typeface="Arial" panose="020B0604020202020204" pitchFamily="34" charset="0"/>
              <a:buChar char="•"/>
            </a:pPr>
            <a:r>
              <a:rPr lang="en-GB" sz="1400" b="0" i="0" noProof="0" dirty="0">
                <a:effectLst/>
                <a:latin typeface="+mn-lt"/>
                <a:ea typeface="+mn-ea"/>
                <a:cs typeface="+mn-cs"/>
                <a:sym typeface="Helvetica Neue"/>
              </a:rPr>
              <a:t>Providing people cash to buy the food they prefer (and decide to buy) instead of providing in-kind dried rations</a:t>
            </a:r>
          </a:p>
          <a:p>
            <a:pPr marL="342900" indent="-342900">
              <a:buFont typeface="Arial" panose="020B0604020202020204" pitchFamily="34" charset="0"/>
              <a:buChar char="•"/>
            </a:pPr>
            <a:r>
              <a:rPr lang="en-GB" sz="1400" b="0" i="0" noProof="0" dirty="0">
                <a:effectLst/>
                <a:latin typeface="+mn-lt"/>
                <a:ea typeface="+mn-ea"/>
                <a:cs typeface="+mn-cs"/>
                <a:sym typeface="Helvetica Neue"/>
              </a:rPr>
              <a:t>At a registration centre, providing child-friendly spaces so their time and interests are respected</a:t>
            </a:r>
            <a:endParaRPr lang="en-GB" sz="1400" noProof="0" dirty="0"/>
          </a:p>
        </p:txBody>
      </p:sp>
    </p:spTree>
    <p:extLst>
      <p:ext uri="{BB962C8B-B14F-4D97-AF65-F5344CB8AC3E}">
        <p14:creationId xmlns:p14="http://schemas.microsoft.com/office/powerpoint/2010/main" val="344082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 key point of this slide is to highlight the fundamental point that informed use of Sphere means the use of </a:t>
            </a:r>
            <a:r>
              <a:rPr lang="en-US" sz="1400" b="1" u="none" dirty="0"/>
              <a:t>all of Sphere </a:t>
            </a:r>
            <a:r>
              <a:rPr lang="en-US" sz="1400" dirty="0"/>
              <a:t>– not just the four technical chapters if you are a field worker, and not just the foundation chapters if you are a protection officer.</a:t>
            </a:r>
          </a:p>
        </p:txBody>
      </p:sp>
    </p:spTree>
    <p:extLst>
      <p:ext uri="{BB962C8B-B14F-4D97-AF65-F5344CB8AC3E}">
        <p14:creationId xmlns:p14="http://schemas.microsoft.com/office/powerpoint/2010/main" val="344705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Refer participants to the second half of the Handbook – the four technical chapters. Call for a show of hands of people who have used information from these chapters in their work. Call for a few examples. Briefly explain the overall structure of the technical chapters using the diagram as a guide.</a:t>
            </a:r>
          </a:p>
        </p:txBody>
      </p:sp>
    </p:spTree>
    <p:extLst>
      <p:ext uri="{BB962C8B-B14F-4D97-AF65-F5344CB8AC3E}">
        <p14:creationId xmlns:p14="http://schemas.microsoft.com/office/powerpoint/2010/main" val="206286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Explain that the Code of Conduct is one of the oldest products of a quality and accountability initiative that is still in wide use. It is considered a direct supporting component of the Humanitarian Charter (and therefore the Sphere Handbook) and it reflects many of the same values found elsewhere in the Sphere Handbook. Explain that this code is quite specific, and is often difficult to follow to the letter or to follow in all aspects. </a:t>
            </a:r>
          </a:p>
          <a:p>
            <a:endParaRPr lang="en-US" sz="1400" dirty="0"/>
          </a:p>
          <a:p>
            <a:r>
              <a:rPr lang="en-US" sz="1400" dirty="0"/>
              <a:t>Note the Code of Conduct Principles are listed on page 6 and the full code is presented in Annex 2 starting on page 385.</a:t>
            </a:r>
          </a:p>
          <a:p>
            <a:endParaRPr lang="en-US" sz="1400" dirty="0"/>
          </a:p>
          <a:p>
            <a:pPr marL="0" marR="0" lvl="0" indent="0" algn="l" defTabSz="457200" eaLnBrk="1" fontAlgn="auto" latinLnBrk="0" hangingPunct="1">
              <a:lnSpc>
                <a:spcPct val="117999"/>
              </a:lnSpc>
              <a:spcBef>
                <a:spcPts val="0"/>
              </a:spcBef>
              <a:spcAft>
                <a:spcPts val="0"/>
              </a:spcAft>
              <a:buClrTx/>
              <a:buSzTx/>
              <a:buFontTx/>
              <a:buNone/>
              <a:tabLst/>
              <a:defRPr/>
            </a:pPr>
            <a:r>
              <a:rPr lang="en-US" sz="1400" dirty="0"/>
              <a:t>Ask participants what the </a:t>
            </a:r>
            <a:r>
              <a:rPr lang="en-US" sz="1400" b="1" dirty="0"/>
              <a:t>humanitarian imperative </a:t>
            </a:r>
            <a:r>
              <a:rPr lang="en-US" sz="1400" dirty="0"/>
              <a:t>is. Answer: “</a:t>
            </a:r>
            <a:r>
              <a:rPr lang="en-GB" sz="1400" b="1" i="0" u="none" dirty="0">
                <a:effectLst/>
                <a:latin typeface="+mn-lt"/>
                <a:ea typeface="+mn-ea"/>
                <a:cs typeface="+mn-cs"/>
                <a:sym typeface="Helvetica Neue"/>
              </a:rPr>
              <a:t>Action</a:t>
            </a:r>
            <a:r>
              <a:rPr lang="en-GB" sz="1400" b="0" i="0" dirty="0">
                <a:effectLst/>
                <a:latin typeface="+mn-lt"/>
                <a:ea typeface="+mn-ea"/>
                <a:cs typeface="+mn-cs"/>
                <a:sym typeface="Helvetica Neue"/>
              </a:rPr>
              <a:t> should be taken to prevent or alleviate human suffering arising out of disaster or conflict</a:t>
            </a:r>
            <a:r>
              <a:rPr lang="en-US" sz="1400" b="0" i="0" dirty="0">
                <a:effectLst/>
                <a:latin typeface="+mn-lt"/>
                <a:ea typeface="+mn-ea"/>
                <a:cs typeface="+mn-cs"/>
                <a:sym typeface="Helvetica Neue"/>
              </a:rPr>
              <a:t>”. Note the similarity and difference to the second core belief of Sphere philosophy (page 4): “</a:t>
            </a:r>
            <a:r>
              <a:rPr lang="en-GB" sz="1400" b="1" u="none" noProof="0" dirty="0"/>
              <a:t>All possible steps </a:t>
            </a:r>
            <a:r>
              <a:rPr lang="en-GB" sz="1400" noProof="0" dirty="0"/>
              <a:t>should be taken to </a:t>
            </a:r>
            <a:r>
              <a:rPr lang="en-GB" sz="1400" b="0" noProof="0" dirty="0"/>
              <a:t>alleviate human suffering arising out of disaster or conflict.”</a:t>
            </a:r>
          </a:p>
          <a:p>
            <a:endParaRPr lang="en-US" sz="1400" dirty="0"/>
          </a:p>
          <a:p>
            <a:r>
              <a:rPr lang="en-US" sz="1400" dirty="0"/>
              <a:t>Ask participants to stand up and to move around the room to quickly tour the 10 prepared posters (A3 sheets with one principle printed on each). This kind of activity may be referred to as a “gallery walk”.</a:t>
            </a:r>
          </a:p>
          <a:p>
            <a:endParaRPr lang="en-US" sz="1400" dirty="0"/>
          </a:p>
        </p:txBody>
      </p:sp>
    </p:spTree>
    <p:extLst>
      <p:ext uri="{BB962C8B-B14F-4D97-AF65-F5344CB8AC3E}">
        <p14:creationId xmlns:p14="http://schemas.microsoft.com/office/powerpoint/2010/main" val="1091320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Continues the list of the 10 principles of the Code of Conduct.</a:t>
            </a:r>
          </a:p>
        </p:txBody>
      </p:sp>
    </p:spTree>
    <p:extLst>
      <p:ext uri="{BB962C8B-B14F-4D97-AF65-F5344CB8AC3E}">
        <p14:creationId xmlns:p14="http://schemas.microsoft.com/office/powerpoint/2010/main" val="1167134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1400" dirty="0"/>
              <a:t>After a few minutes of “touring” the posters, ask participants to move to any one of the principles they believe that they (or their organisation) have failed to uphold in a particular instance (or where there was significant debate about the point). If there is more than one person at the same poster, ask them to briefly exchange information on their situations. This will take 3 to 5 minutes. When the time has run out (or the discussion in the room has gone quiet), ask them to react to question 3 on the slide – How can organisations work to better follow the specific principle?</a:t>
            </a:r>
          </a:p>
          <a:p>
            <a:pPr marL="0" marR="0" lvl="0" indent="0" defTabSz="457200" eaLnBrk="1" fontAlgn="auto" latinLnBrk="0" hangingPunct="1">
              <a:lnSpc>
                <a:spcPct val="117999"/>
              </a:lnSpc>
              <a:spcBef>
                <a:spcPts val="0"/>
              </a:spcBef>
              <a:spcAft>
                <a:spcPts val="0"/>
              </a:spcAft>
              <a:buClrTx/>
              <a:buSzTx/>
              <a:buFontTx/>
              <a:buNone/>
              <a:tabLst/>
              <a:defRPr/>
            </a:pPr>
            <a:endParaRPr lang="en-US" sz="1400" dirty="0"/>
          </a:p>
          <a:p>
            <a:pPr marL="0" marR="0" lvl="0" indent="0" defTabSz="457200" eaLnBrk="1" fontAlgn="auto" latinLnBrk="0" hangingPunct="1">
              <a:lnSpc>
                <a:spcPct val="117999"/>
              </a:lnSpc>
              <a:spcBef>
                <a:spcPts val="0"/>
              </a:spcBef>
              <a:spcAft>
                <a:spcPts val="0"/>
              </a:spcAft>
              <a:buClrTx/>
              <a:buSzTx/>
              <a:buFontTx/>
              <a:buNone/>
              <a:tabLst/>
              <a:defRPr/>
            </a:pPr>
            <a:r>
              <a:rPr lang="en-US" sz="1400" dirty="0"/>
              <a:t>Final debriefing of this question will take another 5 to 10 minutes.</a:t>
            </a:r>
          </a:p>
          <a:p>
            <a:endParaRPr lang="en-US" sz="1400" dirty="0"/>
          </a:p>
        </p:txBody>
      </p:sp>
    </p:spTree>
    <p:extLst>
      <p:ext uri="{BB962C8B-B14F-4D97-AF65-F5344CB8AC3E}">
        <p14:creationId xmlns:p14="http://schemas.microsoft.com/office/powerpoint/2010/main" val="33008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1" dirty="0"/>
          </a:p>
        </p:txBody>
      </p:sp>
    </p:spTree>
    <p:extLst>
      <p:ext uri="{BB962C8B-B14F-4D97-AF65-F5344CB8AC3E}">
        <p14:creationId xmlns:p14="http://schemas.microsoft.com/office/powerpoint/2010/main" val="2641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5" name="Title Text"/>
          <p:cNvSpPr txBox="1">
            <a:spLocks noGrp="1"/>
          </p:cNvSpPr>
          <p:nvPr>
            <p:ph type="title"/>
          </p:nvPr>
        </p:nvSpPr>
        <p:spPr>
          <a:xfrm>
            <a:off x="1270000" y="1638300"/>
            <a:ext cx="10464800" cy="1130300"/>
          </a:xfrm>
          <a:prstGeom prst="rect">
            <a:avLst/>
          </a:prstGeom>
        </p:spPr>
        <p:txBody>
          <a:bodyPr anchor="t"/>
          <a:lstStyle/>
          <a:p>
            <a:r>
              <a:t>Title Text</a:t>
            </a:r>
          </a:p>
        </p:txBody>
      </p:sp>
      <p:sp>
        <p:nvSpPr>
          <p:cNvPr id="26" name="Body Level One…"/>
          <p:cNvSpPr txBox="1">
            <a:spLocks noGrp="1"/>
          </p:cNvSpPr>
          <p:nvPr>
            <p:ph type="body" sz="half" idx="1"/>
          </p:nvPr>
        </p:nvSpPr>
        <p:spPr>
          <a:xfrm>
            <a:off x="1270000" y="3302296"/>
            <a:ext cx="10464800" cy="4831360"/>
          </a:xfrm>
          <a:prstGeom prst="rect">
            <a:avLst/>
          </a:prstGeom>
        </p:spPr>
        <p:txBody>
          <a:bodyPr anchor="t"/>
          <a:lstStyle>
            <a:lvl1pPr marL="0" indent="0">
              <a:buSzTx/>
              <a:buNone/>
              <a:defRPr>
                <a:solidFill>
                  <a:srgbClr val="000000"/>
                </a:solidFill>
              </a:defRPr>
            </a:lvl1pPr>
            <a:lvl2pPr marL="0" indent="0">
              <a:buSzTx/>
              <a:buNone/>
              <a:defRPr>
                <a:solidFill>
                  <a:srgbClr val="000000"/>
                </a:solidFill>
              </a:defRPr>
            </a:lvl2pPr>
            <a:lvl3pPr marL="0" indent="0">
              <a:buSzTx/>
              <a:buNone/>
              <a:defRPr>
                <a:solidFill>
                  <a:srgbClr val="000000"/>
                </a:solidFill>
              </a:defRPr>
            </a:lvl3pPr>
            <a:lvl4pPr marL="0" indent="0">
              <a:buSzTx/>
              <a:buNone/>
              <a:defRPr>
                <a:solidFill>
                  <a:srgbClr val="000000"/>
                </a:solidFill>
              </a:defRPr>
            </a:lvl4pPr>
            <a:lvl5pPr marL="0" indent="0">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 name="Slide Number">
            <a:extLst>
              <a:ext uri="{FF2B5EF4-FFF2-40B4-BE49-F238E27FC236}">
                <a16:creationId xmlns:a16="http://schemas.microsoft.com/office/drawing/2014/main" id="{AF0B512A-891C-4556-9A20-473CF1CDBEDA}"/>
              </a:ext>
            </a:extLst>
          </p:cNvPr>
          <p:cNvSpPr txBox="1">
            <a:spLocks noGrp="1"/>
          </p:cNvSpPr>
          <p:nvPr>
            <p:ph type="sldNum" sz="quarter" idx="2"/>
          </p:nvPr>
        </p:nvSpPr>
        <p:spPr>
          <a:xfrm>
            <a:off x="2049163" y="9029317"/>
            <a:ext cx="267702" cy="264175"/>
          </a:xfrm>
          <a:prstGeom prst="rect">
            <a:avLst/>
          </a:prstGeom>
          <a:ln w="12700">
            <a:miter lim="400000"/>
          </a:ln>
        </p:spPr>
        <p:txBody>
          <a:bodyPr wrap="none" lIns="50800" tIns="50800" rIns="50800" bIns="50800">
            <a:spAutoFit/>
          </a:bodyPr>
          <a:lstStyle>
            <a:lvl1pPr algn="l">
              <a:defRPr sz="1050">
                <a:solidFill>
                  <a:srgbClr val="00A585"/>
                </a:solidFill>
                <a:latin typeface="Open Sans Bold"/>
                <a:ea typeface="Open Sans Bold"/>
                <a:cs typeface="Open Sans Bold"/>
                <a:sym typeface="Open Sans Bold"/>
              </a:defRPr>
            </a:lvl1pPr>
          </a:lstStyle>
          <a:p>
            <a:pPr defTabSz="438150"/>
            <a:fld id="{86CB4B4D-7CA3-9044-876B-883B54F8677D}" type="slidenum">
              <a:rPr lang="en-ZW" smtClean="0"/>
              <a:pPr defTabSz="438150"/>
              <a:t>‹#›</a:t>
            </a:fld>
            <a:endParaRPr lang="en-ZW" dirty="0"/>
          </a:p>
        </p:txBody>
      </p:sp>
    </p:spTree>
    <p:extLst>
      <p:ext uri="{BB962C8B-B14F-4D97-AF65-F5344CB8AC3E}">
        <p14:creationId xmlns:p14="http://schemas.microsoft.com/office/powerpoint/2010/main" val="1010974375"/>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2" name="Slide Number"/>
          <p:cNvSpPr txBox="1">
            <a:spLocks noGrp="1"/>
          </p:cNvSpPr>
          <p:nvPr>
            <p:ph type="sldNum" sz="quarter" idx="2"/>
          </p:nvPr>
        </p:nvSpPr>
        <p:spPr>
          <a:prstGeom prst="rect">
            <a:avLst/>
          </a:prstGeom>
        </p:spPr>
        <p:txBody>
          <a:bodyPr/>
          <a:lstStyle/>
          <a:p>
            <a:pPr defTabSz="438150"/>
            <a:fld id="{86CB4B4D-7CA3-9044-876B-883B54F8677D}" type="slidenum">
              <a:rPr lang="en-ZW" smtClean="0"/>
              <a:pPr defTabSz="438150"/>
              <a:t>‹#›</a:t>
            </a:fld>
            <a:endParaRPr lang="en-ZW" dirty="0"/>
          </a:p>
        </p:txBody>
      </p:sp>
    </p:spTree>
    <p:extLst>
      <p:ext uri="{BB962C8B-B14F-4D97-AF65-F5344CB8AC3E}">
        <p14:creationId xmlns:p14="http://schemas.microsoft.com/office/powerpoint/2010/main" val="2671651659"/>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79" name="Body Level One…"/>
          <p:cNvSpPr txBox="1">
            <a:spLocks noGrp="1"/>
          </p:cNvSpPr>
          <p:nvPr>
            <p:ph type="body" sz="quarter" idx="1"/>
          </p:nvPr>
        </p:nvSpPr>
        <p:spPr>
          <a:xfrm>
            <a:off x="1270000" y="6362700"/>
            <a:ext cx="10464800" cy="469900"/>
          </a:xfrm>
          <a:prstGeom prst="rect">
            <a:avLst/>
          </a:prstGeom>
        </p:spPr>
        <p:txBody>
          <a:bodyPr anchor="t"/>
          <a:lstStyle>
            <a:lvl1pPr marL="0" indent="0">
              <a:spcBef>
                <a:spcPts val="0"/>
              </a:spcBef>
              <a:buSzTx/>
              <a:buNone/>
              <a:defRPr sz="1800">
                <a:solidFill>
                  <a:srgbClr val="000000"/>
                </a:solidFill>
                <a:latin typeface="+mj-lt"/>
                <a:ea typeface="+mj-ea"/>
                <a:cs typeface="+mj-cs"/>
                <a:sym typeface="Helvetica"/>
              </a:defRPr>
            </a:lvl1pPr>
            <a:lvl2pPr marL="555625" indent="-222250">
              <a:spcBef>
                <a:spcPts val="0"/>
              </a:spcBef>
              <a:defRPr sz="1800">
                <a:solidFill>
                  <a:srgbClr val="000000"/>
                </a:solidFill>
                <a:latin typeface="+mj-lt"/>
                <a:ea typeface="+mj-ea"/>
                <a:cs typeface="+mj-cs"/>
                <a:sym typeface="Helvetica"/>
              </a:defRPr>
            </a:lvl2pPr>
            <a:lvl3pPr marL="889000" indent="-222250">
              <a:spcBef>
                <a:spcPts val="0"/>
              </a:spcBef>
              <a:defRPr sz="1800">
                <a:solidFill>
                  <a:srgbClr val="000000"/>
                </a:solidFill>
                <a:latin typeface="+mj-lt"/>
                <a:ea typeface="+mj-ea"/>
                <a:cs typeface="+mj-cs"/>
                <a:sym typeface="Helvetica"/>
              </a:defRPr>
            </a:lvl3pPr>
            <a:lvl4pPr marL="1222375" indent="-222250">
              <a:spcBef>
                <a:spcPts val="0"/>
              </a:spcBef>
              <a:defRPr sz="1800">
                <a:solidFill>
                  <a:srgbClr val="000000"/>
                </a:solidFill>
                <a:latin typeface="+mj-lt"/>
                <a:ea typeface="+mj-ea"/>
                <a:cs typeface="+mj-cs"/>
                <a:sym typeface="Helvetica"/>
              </a:defRPr>
            </a:lvl4pPr>
            <a:lvl5pPr marL="1555750" indent="-222250">
              <a:spcBef>
                <a:spcPts val="0"/>
              </a:spcBef>
              <a:defRPr sz="18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0" name="“Type a quote here.”"/>
          <p:cNvSpPr>
            <a:spLocks noGrp="1"/>
          </p:cNvSpPr>
          <p:nvPr>
            <p:ph type="body" sz="quarter" idx="13"/>
          </p:nvPr>
        </p:nvSpPr>
        <p:spPr>
          <a:xfrm>
            <a:off x="1270000" y="4146552"/>
            <a:ext cx="10464800" cy="927101"/>
          </a:xfrm>
          <a:prstGeom prst="rect">
            <a:avLst/>
          </a:prstGeom>
        </p:spPr>
        <p:txBody>
          <a:bodyPr/>
          <a:lstStyle>
            <a:lvl1pPr marL="0" indent="0">
              <a:spcBef>
                <a:spcPts val="0"/>
              </a:spcBef>
              <a:buSzTx/>
              <a:buNone/>
              <a:defRPr sz="4800">
                <a:solidFill>
                  <a:srgbClr val="00B297"/>
                </a:solidFill>
                <a:latin typeface="Open Sans Regular"/>
                <a:sym typeface="Open Sans Regular"/>
              </a:defRPr>
            </a:lvl1pPr>
          </a:lstStyle>
          <a:p>
            <a:pPr marL="0" indent="0">
              <a:spcBef>
                <a:spcPts val="0"/>
              </a:spcBef>
              <a:buSzTx/>
              <a:buNone/>
              <a:defRPr sz="4800">
                <a:solidFill>
                  <a:srgbClr val="00B297"/>
                </a:solidFill>
                <a:latin typeface="Open Sans Regular"/>
                <a:ea typeface="Open Sans Regular"/>
                <a:cs typeface="Open Sans Regular"/>
                <a:sym typeface="Open Sans Regular"/>
              </a:defRPr>
            </a:pPr>
            <a:endParaRPr/>
          </a:p>
        </p:txBody>
      </p:sp>
      <p:sp>
        <p:nvSpPr>
          <p:cNvPr id="81" name="Slide Number"/>
          <p:cNvSpPr txBox="1">
            <a:spLocks noGrp="1"/>
          </p:cNvSpPr>
          <p:nvPr>
            <p:ph type="sldNum" sz="quarter" idx="2"/>
          </p:nvPr>
        </p:nvSpPr>
        <p:spPr>
          <a:xfrm>
            <a:off x="2101649" y="9019138"/>
            <a:ext cx="267702" cy="264175"/>
          </a:xfrm>
          <a:prstGeom prst="rect">
            <a:avLst/>
          </a:prstGeom>
        </p:spPr>
        <p:txBody>
          <a:bodyPr/>
          <a:lstStyle/>
          <a:p>
            <a:pPr defTabSz="438150"/>
            <a:fld id="{86CB4B4D-7CA3-9044-876B-883B54F8677D}" type="slidenum">
              <a:rPr lang="en-ZW" smtClean="0"/>
              <a:pPr defTabSz="438150"/>
              <a:t>‹#›</a:t>
            </a:fld>
            <a:endParaRPr lang="en-ZW" dirty="0"/>
          </a:p>
        </p:txBody>
      </p:sp>
    </p:spTree>
    <p:extLst>
      <p:ext uri="{BB962C8B-B14F-4D97-AF65-F5344CB8AC3E}">
        <p14:creationId xmlns:p14="http://schemas.microsoft.com/office/powerpoint/2010/main" val="1297863568"/>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End page">
    <p:spTree>
      <p:nvGrpSpPr>
        <p:cNvPr id="1" name=""/>
        <p:cNvGrpSpPr/>
        <p:nvPr/>
      </p:nvGrpSpPr>
      <p:grpSpPr>
        <a:xfrm>
          <a:off x="0" y="0"/>
          <a:ext cx="0" cy="0"/>
          <a:chOff x="0" y="0"/>
          <a:chExt cx="0" cy="0"/>
        </a:xfrm>
      </p:grpSpPr>
      <p:pic>
        <p:nvPicPr>
          <p:cNvPr id="106" name="pasted-image.pdf" descr="pasted-image.pdf"/>
          <p:cNvPicPr>
            <a:picLocks noChangeAspect="1"/>
          </p:cNvPicPr>
          <p:nvPr/>
        </p:nvPicPr>
        <p:blipFill>
          <a:blip r:embed="rId2">
            <a:extLst/>
          </a:blip>
          <a:stretch>
            <a:fillRect/>
          </a:stretch>
        </p:blipFill>
        <p:spPr>
          <a:xfrm>
            <a:off x="695838" y="1333460"/>
            <a:ext cx="4562186" cy="2834248"/>
          </a:xfrm>
          <a:prstGeom prst="rect">
            <a:avLst/>
          </a:prstGeom>
          <a:ln w="12700">
            <a:miter lim="400000"/>
          </a:ln>
        </p:spPr>
      </p:pic>
      <p:pic>
        <p:nvPicPr>
          <p:cNvPr id="107" name="pasted-image.pdf" descr="pasted-image.pdf"/>
          <p:cNvPicPr>
            <a:picLocks noChangeAspect="1"/>
          </p:cNvPicPr>
          <p:nvPr/>
        </p:nvPicPr>
        <p:blipFill>
          <a:blip r:embed="rId3">
            <a:extLst/>
          </a:blip>
          <a:stretch>
            <a:fillRect/>
          </a:stretch>
        </p:blipFill>
        <p:spPr>
          <a:xfrm>
            <a:off x="5527448" y="2155247"/>
            <a:ext cx="133878" cy="1804646"/>
          </a:xfrm>
          <a:prstGeom prst="rect">
            <a:avLst/>
          </a:prstGeom>
          <a:ln w="12700">
            <a:miter lim="400000"/>
          </a:ln>
        </p:spPr>
      </p:pic>
      <p:sp>
        <p:nvSpPr>
          <p:cNvPr id="108" name="You"/>
          <p:cNvSpPr txBox="1"/>
          <p:nvPr/>
        </p:nvSpPr>
        <p:spPr>
          <a:xfrm>
            <a:off x="5930749" y="3162728"/>
            <a:ext cx="5311394" cy="630940"/>
          </a:xfrm>
          <a:prstGeom prst="rect">
            <a:avLst/>
          </a:prstGeom>
          <a:ln w="12700">
            <a:miter lim="400000"/>
          </a:ln>
          <a:extLst>
            <a:ext uri="{C572A759-6A51-4108-AA02-DFA0A04FC94B}">
              <ma14:wrappingTextBoxFlag xmlns="" xmlns:ma14="http://schemas.microsoft.com/office/mac/drawingml/2011/main" val="1"/>
            </a:ext>
          </a:extLst>
        </p:spPr>
        <p:txBody>
          <a:bodyPr lIns="38099" tIns="38099" rIns="38099" bIns="38099" anchor="ctr">
            <a:spAutoFit/>
          </a:bodyPr>
          <a:lstStyle>
            <a:lvl1pPr algn="l">
              <a:defRPr sz="4800" cap="all">
                <a:solidFill>
                  <a:srgbClr val="00A585"/>
                </a:solidFill>
                <a:latin typeface="Open Sans Bold"/>
                <a:ea typeface="Open Sans Bold"/>
                <a:cs typeface="Open Sans Bold"/>
                <a:sym typeface="Open Sans Bold"/>
              </a:defRPr>
            </a:lvl1pPr>
          </a:lstStyle>
          <a:p>
            <a:pPr marL="0" marR="0" lvl="0" indent="0" algn="l" defTabSz="438150" rtl="0" eaLnBrk="1" fontAlgn="auto" latinLnBrk="0" hangingPunct="0">
              <a:lnSpc>
                <a:spcPct val="100000"/>
              </a:lnSpc>
              <a:spcBef>
                <a:spcPts val="0"/>
              </a:spcBef>
              <a:spcAft>
                <a:spcPts val="0"/>
              </a:spcAft>
              <a:buClrTx/>
              <a:buSzTx/>
              <a:buFontTx/>
              <a:buNone/>
              <a:tabLst/>
              <a:defRPr/>
            </a:pPr>
            <a:r>
              <a:rPr kumimoji="0" sz="3600" b="0" i="0" u="none" strike="noStrike" kern="0" cap="all" spc="0" normalizeH="0" baseline="0" noProof="0" dirty="0">
                <a:ln>
                  <a:noFill/>
                </a:ln>
                <a:solidFill>
                  <a:srgbClr val="00A585"/>
                </a:solidFill>
                <a:effectLst/>
                <a:uLnTx/>
                <a:uFillTx/>
                <a:latin typeface="Open Sans Bold"/>
                <a:sym typeface="Open Sans Bold"/>
              </a:rPr>
              <a:t>You</a:t>
            </a:r>
          </a:p>
        </p:txBody>
      </p:sp>
      <p:sp>
        <p:nvSpPr>
          <p:cNvPr id="109" name="Thank"/>
          <p:cNvSpPr txBox="1"/>
          <p:nvPr/>
        </p:nvSpPr>
        <p:spPr>
          <a:xfrm>
            <a:off x="5885201" y="2061211"/>
            <a:ext cx="5508938" cy="795089"/>
          </a:xfrm>
          <a:prstGeom prst="rect">
            <a:avLst/>
          </a:prstGeom>
          <a:ln w="12700">
            <a:miter lim="400000"/>
          </a:ln>
          <a:extLst>
            <a:ext uri="{C572A759-6A51-4108-AA02-DFA0A04FC94B}">
              <ma14:wrappingTextBoxFlag xmlns="" xmlns:ma14="http://schemas.microsoft.com/office/mac/drawingml/2011/main" val="1"/>
            </a:ext>
          </a:extLst>
        </p:spPr>
        <p:txBody>
          <a:bodyPr lIns="38099" tIns="38099" rIns="38099" bIns="38099" anchor="ctr">
            <a:spAutoFit/>
          </a:bodyPr>
          <a:lstStyle>
            <a:lvl1pPr algn="l">
              <a:defRPr sz="6000" cap="all">
                <a:solidFill>
                  <a:srgbClr val="000000"/>
                </a:solidFill>
                <a:latin typeface="Open Sans Light"/>
                <a:ea typeface="Open Sans Light"/>
                <a:cs typeface="Open Sans Light"/>
                <a:sym typeface="Open Sans Light"/>
              </a:defRPr>
            </a:lvl1pPr>
          </a:lstStyle>
          <a:p>
            <a:pPr marL="0" marR="0" lvl="0" indent="0" algn="l" defTabSz="438150" rtl="0" eaLnBrk="1" fontAlgn="auto" latinLnBrk="0" hangingPunct="0">
              <a:lnSpc>
                <a:spcPct val="100000"/>
              </a:lnSpc>
              <a:spcBef>
                <a:spcPts val="0"/>
              </a:spcBef>
              <a:spcAft>
                <a:spcPts val="0"/>
              </a:spcAft>
              <a:buClrTx/>
              <a:buSzTx/>
              <a:buFontTx/>
              <a:buNone/>
              <a:tabLst/>
              <a:defRPr/>
            </a:pPr>
            <a:r>
              <a:rPr kumimoji="0" sz="4500" b="0" i="0" u="none" strike="noStrike" kern="0" cap="all" spc="0" normalizeH="0" baseline="0" noProof="0" dirty="0">
                <a:ln>
                  <a:noFill/>
                </a:ln>
                <a:solidFill>
                  <a:srgbClr val="000000"/>
                </a:solidFill>
                <a:effectLst/>
                <a:uLnTx/>
                <a:uFillTx/>
                <a:latin typeface="Open Sans Light"/>
                <a:sym typeface="Open Sans Light"/>
              </a:rPr>
              <a:t>Thank</a:t>
            </a:r>
          </a:p>
        </p:txBody>
      </p:sp>
      <p:sp>
        <p:nvSpPr>
          <p:cNvPr id="7" name="Slide Number">
            <a:extLst>
              <a:ext uri="{FF2B5EF4-FFF2-40B4-BE49-F238E27FC236}">
                <a16:creationId xmlns:a16="http://schemas.microsoft.com/office/drawing/2014/main" id="{4D75C9F5-A1B9-4391-B78F-9DFD4DC172FA}"/>
              </a:ext>
            </a:extLst>
          </p:cNvPr>
          <p:cNvSpPr txBox="1">
            <a:spLocks noGrp="1"/>
          </p:cNvSpPr>
          <p:nvPr>
            <p:ph type="sldNum" sz="quarter" idx="2"/>
          </p:nvPr>
        </p:nvSpPr>
        <p:spPr>
          <a:xfrm>
            <a:off x="695838" y="9022928"/>
            <a:ext cx="267702" cy="264175"/>
          </a:xfrm>
          <a:prstGeom prst="rect">
            <a:avLst/>
          </a:prstGeom>
        </p:spPr>
        <p:txBody>
          <a:bodyPr/>
          <a:lstStyle/>
          <a:p>
            <a:pPr defTabSz="438150"/>
            <a:fld id="{86CB4B4D-7CA3-9044-876B-883B54F8677D}" type="slidenum">
              <a:rPr lang="en-ZW" smtClean="0"/>
              <a:pPr defTabSz="438150"/>
              <a:t>‹#›</a:t>
            </a:fld>
            <a:endParaRPr lang="en-ZW" dirty="0"/>
          </a:p>
        </p:txBody>
      </p:sp>
    </p:spTree>
    <p:extLst>
      <p:ext uri="{BB962C8B-B14F-4D97-AF65-F5344CB8AC3E}">
        <p14:creationId xmlns:p14="http://schemas.microsoft.com/office/powerpoint/2010/main" val="3006599399"/>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rPr dirty="0"/>
              <a:t>Body Level One</a:t>
            </a:r>
          </a:p>
          <a:p>
            <a:pPr lvl="1"/>
            <a:r>
              <a:rPr dirty="0"/>
              <a:t>Body Level Two</a:t>
            </a:r>
          </a:p>
        </p:txBody>
      </p:sp>
      <p:pic>
        <p:nvPicPr>
          <p:cNvPr id="4" name="pasted-image.pdf" descr="pasted-image.pdf"/>
          <p:cNvPicPr>
            <a:picLocks noChangeAspect="1"/>
          </p:cNvPicPr>
          <p:nvPr/>
        </p:nvPicPr>
        <p:blipFill>
          <a:blip r:embed="rId6">
            <a:extLst/>
          </a:blip>
          <a:stretch>
            <a:fillRect/>
          </a:stretch>
        </p:blipFill>
        <p:spPr>
          <a:xfrm>
            <a:off x="320386" y="8680417"/>
            <a:ext cx="1508550" cy="850971"/>
          </a:xfrm>
          <a:prstGeom prst="rect">
            <a:avLst/>
          </a:prstGeom>
          <a:ln w="12700">
            <a:miter lim="400000"/>
          </a:ln>
        </p:spPr>
      </p:pic>
      <p:pic>
        <p:nvPicPr>
          <p:cNvPr id="5" name="pasted-image.pdf" descr="pasted-image.pdf"/>
          <p:cNvPicPr>
            <a:picLocks noChangeAspect="1"/>
          </p:cNvPicPr>
          <p:nvPr/>
        </p:nvPicPr>
        <p:blipFill>
          <a:blip r:embed="rId7">
            <a:extLst/>
          </a:blip>
          <a:stretch>
            <a:fillRect/>
          </a:stretch>
        </p:blipFill>
        <p:spPr>
          <a:xfrm>
            <a:off x="1930622" y="8878129"/>
            <a:ext cx="49814" cy="406402"/>
          </a:xfrm>
          <a:prstGeom prst="rect">
            <a:avLst/>
          </a:prstGeom>
          <a:ln w="12700">
            <a:miter lim="400000"/>
          </a:ln>
        </p:spPr>
      </p:pic>
      <p:sp>
        <p:nvSpPr>
          <p:cNvPr id="6" name="Page"/>
          <p:cNvSpPr txBox="1"/>
          <p:nvPr/>
        </p:nvSpPr>
        <p:spPr>
          <a:xfrm>
            <a:off x="2036149" y="8833853"/>
            <a:ext cx="600800" cy="238525"/>
          </a:xfrm>
          <a:prstGeom prst="rect">
            <a:avLst/>
          </a:prstGeom>
          <a:ln w="12700">
            <a:miter lim="400000"/>
          </a:ln>
          <a:extLst>
            <a:ext uri="{C572A759-6A51-4108-AA02-DFA0A04FC94B}">
              <ma14:wrappingTextBoxFlag xmlns="" xmlns:ma14="http://schemas.microsoft.com/office/mac/drawingml/2011/main" val="1"/>
            </a:ext>
          </a:extLst>
        </p:spPr>
        <p:txBody>
          <a:bodyPr lIns="38099" tIns="38099" rIns="38099" bIns="38099" anchor="ctr">
            <a:spAutoFit/>
          </a:bodyPr>
          <a:lstStyle>
            <a:lvl1pPr algn="l">
              <a:defRPr sz="1400" cap="all">
                <a:solidFill>
                  <a:srgbClr val="676767"/>
                </a:solidFill>
                <a:latin typeface="Open Sans Bold"/>
                <a:ea typeface="Open Sans Bold"/>
                <a:cs typeface="Open Sans Bold"/>
                <a:sym typeface="Open Sans Bold"/>
              </a:defRPr>
            </a:lvl1pPr>
          </a:lstStyle>
          <a:p>
            <a:pPr marL="0" marR="0" lvl="0" indent="0" algn="l" defTabSz="438150" rtl="0" eaLnBrk="1" fontAlgn="auto" latinLnBrk="0" hangingPunct="0">
              <a:lnSpc>
                <a:spcPct val="10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676767"/>
                </a:solidFill>
                <a:effectLst/>
                <a:uLnTx/>
                <a:uFillTx/>
                <a:latin typeface="Open Sans Bold"/>
                <a:sym typeface="Open Sans Bold"/>
              </a:rPr>
              <a:t>SLIDE</a:t>
            </a:r>
            <a:endParaRPr kumimoji="0" sz="1050" b="0" i="0" u="none" strike="noStrike" kern="0" cap="all" spc="0" normalizeH="0" baseline="0" noProof="0" dirty="0">
              <a:ln>
                <a:noFill/>
              </a:ln>
              <a:solidFill>
                <a:srgbClr val="676767"/>
              </a:solidFill>
              <a:effectLst/>
              <a:uLnTx/>
              <a:uFillTx/>
              <a:latin typeface="Open Sans Bold"/>
              <a:sym typeface="Open Sans Bold"/>
            </a:endParaRPr>
          </a:p>
        </p:txBody>
      </p:sp>
      <p:sp>
        <p:nvSpPr>
          <p:cNvPr id="7" name="Slide Number"/>
          <p:cNvSpPr txBox="1">
            <a:spLocks noGrp="1"/>
          </p:cNvSpPr>
          <p:nvPr>
            <p:ph type="sldNum" sz="quarter" idx="2"/>
          </p:nvPr>
        </p:nvSpPr>
        <p:spPr>
          <a:xfrm>
            <a:off x="2049163" y="9029317"/>
            <a:ext cx="267702" cy="264175"/>
          </a:xfrm>
          <a:prstGeom prst="rect">
            <a:avLst/>
          </a:prstGeom>
          <a:ln w="12700">
            <a:miter lim="400000"/>
          </a:ln>
        </p:spPr>
        <p:txBody>
          <a:bodyPr wrap="none" lIns="50800" tIns="50800" rIns="50800" bIns="50800">
            <a:spAutoFit/>
          </a:bodyPr>
          <a:lstStyle>
            <a:lvl1pPr algn="l">
              <a:defRPr sz="1050">
                <a:solidFill>
                  <a:srgbClr val="00A585"/>
                </a:solidFill>
                <a:latin typeface="Open Sans Bold"/>
                <a:ea typeface="Open Sans Bold"/>
                <a:cs typeface="Open Sans Bold"/>
                <a:sym typeface="Open Sans Bold"/>
              </a:defRPr>
            </a:lvl1pPr>
          </a:lstStyle>
          <a:p>
            <a:pPr defTabSz="438150"/>
            <a:fld id="{86CB4B4D-7CA3-9044-876B-883B54F8677D}" type="slidenum">
              <a:rPr lang="en-ZW" smtClean="0"/>
              <a:pPr defTabSz="438150"/>
              <a:t>‹#›</a:t>
            </a:fld>
            <a:endParaRPr lang="en-ZW" dirty="0"/>
          </a:p>
        </p:txBody>
      </p:sp>
    </p:spTree>
    <p:extLst>
      <p:ext uri="{BB962C8B-B14F-4D97-AF65-F5344CB8AC3E}">
        <p14:creationId xmlns:p14="http://schemas.microsoft.com/office/powerpoint/2010/main" val="2914707299"/>
      </p:ext>
    </p:extLst>
  </p:cSld>
  <p:clrMap bg1="dk1" tx1="lt1" bg2="dk2" tx2="lt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Lst>
  <p:transition spd="med"/>
  <p:timing>
    <p:tnLst>
      <p:par>
        <p:cTn id="1" dur="indefinite" restart="never" nodeType="tmRoot"/>
      </p:par>
    </p:tnLst>
  </p:timing>
  <p:txStyles>
    <p:titleStyle>
      <a:lvl1pPr marL="0" marR="0" indent="0" algn="ctr" defTabSz="438150" rtl="0" latinLnBrk="0">
        <a:lnSpc>
          <a:spcPct val="100000"/>
        </a:lnSpc>
        <a:spcBef>
          <a:spcPts val="0"/>
        </a:spcBef>
        <a:spcAft>
          <a:spcPts val="0"/>
        </a:spcAft>
        <a:buClrTx/>
        <a:buSzTx/>
        <a:buFontTx/>
        <a:buNone/>
        <a:tabLst/>
        <a:defRPr sz="4050" b="1" i="0" u="none" strike="noStrike" cap="none" spc="0" baseline="0">
          <a:ln>
            <a:noFill/>
          </a:ln>
          <a:solidFill>
            <a:srgbClr val="00B297"/>
          </a:solidFill>
          <a:uFillTx/>
          <a:latin typeface="Open Sans Regular"/>
          <a:ea typeface="Open Sans Regular"/>
          <a:cs typeface="Open Sans Regular"/>
          <a:sym typeface="Open Sans Regular"/>
        </a:defRPr>
      </a:lvl1pPr>
      <a:lvl2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2pPr>
      <a:lvl3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3pPr>
      <a:lvl4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4pPr>
      <a:lvl5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5pPr>
      <a:lvl6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6pPr>
      <a:lvl7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7pPr>
      <a:lvl8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8pPr>
      <a:lvl9pPr marL="0" marR="0" indent="0" algn="ctr" defTabSz="438150" rtl="0" latinLnBrk="0">
        <a:lnSpc>
          <a:spcPct val="100000"/>
        </a:lnSpc>
        <a:spcBef>
          <a:spcPts val="0"/>
        </a:spcBef>
        <a:spcAft>
          <a:spcPts val="0"/>
        </a:spcAft>
        <a:buClrTx/>
        <a:buSzTx/>
        <a:buFontTx/>
        <a:buNone/>
        <a:tabLst/>
        <a:defRPr sz="3600" b="0" i="0" u="none" strike="noStrike" cap="none" spc="0" baseline="0">
          <a:ln>
            <a:noFill/>
          </a:ln>
          <a:solidFill>
            <a:srgbClr val="00B297"/>
          </a:solidFill>
          <a:uFillTx/>
          <a:latin typeface="Open Sans Regular"/>
          <a:ea typeface="Open Sans Regular"/>
          <a:cs typeface="Open Sans Regular"/>
          <a:sym typeface="Open Sans Regular"/>
        </a:defRPr>
      </a:lvl9pPr>
    </p:titleStyle>
    <p:bodyStyle>
      <a:lvl1pPr marL="166688"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1pPr>
      <a:lvl2pPr marL="500063"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2pPr>
      <a:lvl3pPr marL="833438"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3pPr>
      <a:lvl4pPr marL="1166813"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4pPr>
      <a:lvl5pPr marL="1500188"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5pPr>
      <a:lvl6pPr marL="1833563"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6pPr>
      <a:lvl7pPr marL="2166938"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7pPr>
      <a:lvl8pPr marL="2500313"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8pPr>
      <a:lvl9pPr marL="2833688" marR="0" indent="-166688" algn="ctr" defTabSz="438150" rtl="0" latinLnBrk="0">
        <a:lnSpc>
          <a:spcPct val="100000"/>
        </a:lnSpc>
        <a:spcBef>
          <a:spcPts val="1500"/>
        </a:spcBef>
        <a:spcAft>
          <a:spcPts val="0"/>
        </a:spcAft>
        <a:buClrTx/>
        <a:buSzPct val="75000"/>
        <a:buFontTx/>
        <a:buChar char="•"/>
        <a:tabLst/>
        <a:defRPr sz="1350" b="0" i="0" u="none" strike="noStrike" cap="none" spc="0" baseline="0">
          <a:ln>
            <a:noFill/>
          </a:ln>
          <a:solidFill>
            <a:srgbClr val="676767"/>
          </a:solidFill>
          <a:uFillTx/>
          <a:latin typeface="Open Sans"/>
          <a:ea typeface="Open Sans"/>
          <a:cs typeface="Open Sans"/>
          <a:sym typeface="Open Sans"/>
        </a:defRPr>
      </a:lvl9pPr>
    </p:bodyStyle>
    <p:otherStyle>
      <a:lvl1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1pPr>
      <a:lvl2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2pPr>
      <a:lvl3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3pPr>
      <a:lvl4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4pPr>
      <a:lvl5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5pPr>
      <a:lvl6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6pPr>
      <a:lvl7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7pPr>
      <a:lvl8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8pPr>
      <a:lvl9pPr marL="0" marR="0" indent="0" algn="l" defTabSz="43815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Open Sans Bold"/>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5" Type="http://schemas.microsoft.com/office/2007/relationships/hdphoto" Target="../media/hdphoto1.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p:cNvSpPr txBox="1">
            <a:spLocks noGrp="1"/>
          </p:cNvSpPr>
          <p:nvPr>
            <p:ph type="title"/>
          </p:nvPr>
        </p:nvSpPr>
        <p:spPr>
          <a:xfrm>
            <a:off x="303154" y="1286893"/>
            <a:ext cx="10464800" cy="847699"/>
          </a:xfrm>
          <a:prstGeom prst="rect">
            <a:avLst/>
          </a:prstGeom>
        </p:spPr>
        <p:txBody>
          <a:bodyPr/>
          <a:lstStyle/>
          <a:p>
            <a:pPr algn="l"/>
            <a:r>
              <a:rPr lang="en-GB" dirty="0">
                <a:solidFill>
                  <a:srgbClr val="000000"/>
                </a:solidFill>
              </a:rPr>
              <a:t>O que é </a:t>
            </a:r>
            <a:r>
              <a:rPr lang="en-GB" dirty="0" smtClean="0">
                <a:solidFill>
                  <a:srgbClr val="000000"/>
                </a:solidFill>
              </a:rPr>
              <a:t>Sphere?</a:t>
            </a:r>
            <a:endParaRPr lang="en-GB" noProof="0" dirty="0">
              <a:solidFill>
                <a:srgbClr val="000000"/>
              </a:solidFill>
            </a:endParaRPr>
          </a:p>
        </p:txBody>
      </p:sp>
      <p:sp>
        <p:nvSpPr>
          <p:cNvPr id="122" name="Body"/>
          <p:cNvSpPr txBox="1">
            <a:spLocks noGrp="1"/>
          </p:cNvSpPr>
          <p:nvPr>
            <p:ph type="body" sz="half" idx="1"/>
          </p:nvPr>
        </p:nvSpPr>
        <p:spPr>
          <a:xfrm>
            <a:off x="953762" y="2025571"/>
            <a:ext cx="11068246" cy="3949757"/>
          </a:xfrm>
          <a:prstGeom prst="rect">
            <a:avLst/>
          </a:prstGeom>
        </p:spPr>
        <p:txBody>
          <a:bodyPr>
            <a:normAutofit/>
          </a:bodyPr>
          <a:lstStyle/>
          <a:p>
            <a:pPr algn="l"/>
            <a:r>
              <a:rPr lang="pt-BR" sz="2850" dirty="0"/>
              <a:t>O Projeto </a:t>
            </a:r>
            <a:r>
              <a:rPr lang="pt-BR" sz="2850" dirty="0" smtClean="0"/>
              <a:t>Sphere foi </a:t>
            </a:r>
            <a:r>
              <a:rPr lang="pt-BR" sz="2850" dirty="0"/>
              <a:t>criado em 1997 por ONGs humanitárias e pelo Movimento Internacional da Cruz Vermelha e do Crescente Vermelho para melhorar a qualidade da resposta humanitária e ser mais responsável por suas ações.</a:t>
            </a:r>
            <a:endParaRPr lang="en-GB" sz="2850" dirty="0"/>
          </a:p>
        </p:txBody>
      </p:sp>
      <p:sp>
        <p:nvSpPr>
          <p:cNvPr id="123" name="Slide Number"/>
          <p:cNvSpPr txBox="1">
            <a:spLocks noGrp="1"/>
          </p:cNvSpPr>
          <p:nvPr>
            <p:ph type="sldNum" sz="quarter" idx="2"/>
          </p:nvPr>
        </p:nvSpPr>
        <p:spPr>
          <a:xfrm>
            <a:off x="2122562" y="8055711"/>
            <a:ext cx="267702" cy="264175"/>
          </a:xfrm>
          <a:prstGeom prst="rect">
            <a:avLst/>
          </a:prstGeom>
          <a:extLst>
            <a:ext uri="{C572A759-6A51-4108-AA02-DFA0A04FC94B}">
              <ma14:wrappingTextBoxFlag xmlns="" xmlns:ma14="http://schemas.microsoft.com/office/mac/drawingml/2011/main" val="1"/>
            </a:ext>
          </a:extLst>
        </p:spPr>
        <p:txBody>
          <a:bodyPr/>
          <a:lstStyle/>
          <a:p>
            <a:pPr defTabSz="438150"/>
            <a:fld id="{86CB4B4D-7CA3-9044-876B-883B54F8677D}" type="slidenum">
              <a:rPr/>
              <a:pPr defTabSz="438150"/>
              <a:t>1</a:t>
            </a:fld>
            <a:endParaRPr dirty="0"/>
          </a:p>
        </p:txBody>
      </p:sp>
      <p:pic>
        <p:nvPicPr>
          <p:cNvPr id="5" name="Picture 2" descr="Image result for 2018 SPhere HAndbook">
            <a:extLst>
              <a:ext uri="{FF2B5EF4-FFF2-40B4-BE49-F238E27FC236}">
                <a16:creationId xmlns:a16="http://schemas.microsoft.com/office/drawing/2014/main" id="{03A29CA1-7424-4B14-97BB-A3E1CF68C4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2099" y="4197393"/>
            <a:ext cx="2107604" cy="3041126"/>
          </a:xfrm>
          <a:prstGeom prst="rect">
            <a:avLst/>
          </a:prstGeom>
          <a:noFill/>
          <a:ln>
            <a:solidFill>
              <a:schemeClr val="accent6">
                <a:lumMod val="40000"/>
                <a:lumOff val="6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descr="Image result for 2001 Sphere Handbook">
            <a:extLst>
              <a:ext uri="{FF2B5EF4-FFF2-40B4-BE49-F238E27FC236}">
                <a16:creationId xmlns:a16="http://schemas.microsoft.com/office/drawing/2014/main" id="{BCDD9EF9-34C7-41D6-BBB9-7BB521AA1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526" y="4197391"/>
            <a:ext cx="2152707" cy="30411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Image result for 2011Sphere Handbook">
            <a:extLst>
              <a:ext uri="{FF2B5EF4-FFF2-40B4-BE49-F238E27FC236}">
                <a16:creationId xmlns:a16="http://schemas.microsoft.com/office/drawing/2014/main" id="{55856788-8CE5-4C07-BF56-35E8695EB8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1211" y="4197393"/>
            <a:ext cx="2169621" cy="30411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Image result for 2004 Sphere handbook">
            <a:extLst>
              <a:ext uri="{FF2B5EF4-FFF2-40B4-BE49-F238E27FC236}">
                <a16:creationId xmlns:a16="http://schemas.microsoft.com/office/drawing/2014/main" id="{9C87C51B-6715-445B-9BDF-CB4AFDDC9D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761" t="12848"/>
          <a:stretch/>
        </p:blipFill>
        <p:spPr bwMode="auto">
          <a:xfrm>
            <a:off x="3979536" y="4197392"/>
            <a:ext cx="2089742" cy="30411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515F1D-0B07-4F22-85BD-10B1289AD646}"/>
              </a:ext>
            </a:extLst>
          </p:cNvPr>
          <p:cNvSpPr txBox="1"/>
          <p:nvPr/>
        </p:nvSpPr>
        <p:spPr>
          <a:xfrm>
            <a:off x="1729263" y="7208030"/>
            <a:ext cx="763027" cy="44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400" dirty="0">
                <a:solidFill>
                  <a:srgbClr val="000000"/>
                </a:solidFill>
              </a:rPr>
              <a:t>2000</a:t>
            </a:r>
          </a:p>
        </p:txBody>
      </p:sp>
      <p:sp>
        <p:nvSpPr>
          <p:cNvPr id="10" name="TextBox 9">
            <a:extLst>
              <a:ext uri="{FF2B5EF4-FFF2-40B4-BE49-F238E27FC236}">
                <a16:creationId xmlns:a16="http://schemas.microsoft.com/office/drawing/2014/main" id="{FFBDDA8C-2F7F-4734-8FA8-012809A30C71}"/>
              </a:ext>
            </a:extLst>
          </p:cNvPr>
          <p:cNvSpPr txBox="1"/>
          <p:nvPr/>
        </p:nvSpPr>
        <p:spPr>
          <a:xfrm>
            <a:off x="10590249" y="7214046"/>
            <a:ext cx="763027" cy="44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400" dirty="0">
                <a:solidFill>
                  <a:srgbClr val="000000"/>
                </a:solidFill>
              </a:rPr>
              <a:t>2018</a:t>
            </a:r>
          </a:p>
        </p:txBody>
      </p:sp>
      <p:sp>
        <p:nvSpPr>
          <p:cNvPr id="11" name="TextBox 10">
            <a:extLst>
              <a:ext uri="{FF2B5EF4-FFF2-40B4-BE49-F238E27FC236}">
                <a16:creationId xmlns:a16="http://schemas.microsoft.com/office/drawing/2014/main" id="{D78B77CE-A1FF-4E83-96A9-C0CCB5071954}"/>
              </a:ext>
            </a:extLst>
          </p:cNvPr>
          <p:cNvSpPr txBox="1"/>
          <p:nvPr/>
        </p:nvSpPr>
        <p:spPr>
          <a:xfrm>
            <a:off x="7534319" y="7214046"/>
            <a:ext cx="763027" cy="44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400" dirty="0">
                <a:solidFill>
                  <a:srgbClr val="000000"/>
                </a:solidFill>
              </a:rPr>
              <a:t>2011</a:t>
            </a:r>
          </a:p>
        </p:txBody>
      </p:sp>
      <p:sp>
        <p:nvSpPr>
          <p:cNvPr id="12" name="TextBox 11">
            <a:extLst>
              <a:ext uri="{FF2B5EF4-FFF2-40B4-BE49-F238E27FC236}">
                <a16:creationId xmlns:a16="http://schemas.microsoft.com/office/drawing/2014/main" id="{4A6AA378-4D65-496E-BAAE-FFAB17B7CA8E}"/>
              </a:ext>
            </a:extLst>
          </p:cNvPr>
          <p:cNvSpPr txBox="1"/>
          <p:nvPr/>
        </p:nvSpPr>
        <p:spPr>
          <a:xfrm>
            <a:off x="4634798" y="7226077"/>
            <a:ext cx="763027" cy="44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400" dirty="0">
                <a:solidFill>
                  <a:srgbClr val="000000"/>
                </a:solidFill>
              </a:rPr>
              <a:t>2004</a:t>
            </a:r>
          </a:p>
        </p:txBody>
      </p:sp>
    </p:spTree>
    <p:custDataLst>
      <p:tags r:id="rId1"/>
    </p:custDataLst>
    <p:extLst>
      <p:ext uri="{BB962C8B-B14F-4D97-AF65-F5344CB8AC3E}">
        <p14:creationId xmlns:p14="http://schemas.microsoft.com/office/powerpoint/2010/main" val="3877564280"/>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A871EE-B309-4F8C-9133-B91C0CEC79E9}"/>
              </a:ext>
            </a:extLst>
          </p:cNvPr>
          <p:cNvSpPr txBox="1"/>
          <p:nvPr/>
        </p:nvSpPr>
        <p:spPr>
          <a:xfrm>
            <a:off x="2994569" y="5071634"/>
            <a:ext cx="7234969" cy="14619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r>
              <a:rPr lang="pt-BR" sz="3000" dirty="0">
                <a:solidFill>
                  <a:srgbClr val="000000"/>
                </a:solidFill>
              </a:rPr>
              <a:t>Agora você deve estar pronto para usar o Manual do Sphere como um usuário informado!</a:t>
            </a:r>
            <a:endParaRPr lang="en-US" sz="3000" dirty="0">
              <a:solidFill>
                <a:srgbClr val="000000"/>
              </a:solidFill>
            </a:endParaRPr>
          </a:p>
        </p:txBody>
      </p:sp>
      <p:sp>
        <p:nvSpPr>
          <p:cNvPr id="4" name="Rounded Rectangle 3"/>
          <p:cNvSpPr/>
          <p:nvPr/>
        </p:nvSpPr>
        <p:spPr>
          <a:xfrm>
            <a:off x="5784111" y="2060590"/>
            <a:ext cx="5996763" cy="1747996"/>
          </a:xfrm>
          <a:prstGeom prst="roundRect">
            <a:avLst/>
          </a:prstGeom>
          <a:solidFill>
            <a:schemeClr val="bg1"/>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ZA" sz="9600"/>
              <a:t>Obrigado</a:t>
            </a:r>
            <a:endParaRPr kumimoji="0" lang="en-ZA" sz="9600" b="0" i="0" u="none" strike="noStrike" cap="none" spc="0" normalizeH="0" baseline="0">
              <a:ln>
                <a:noFill/>
              </a:ln>
              <a:solidFill>
                <a:srgbClr val="A5A5A5"/>
              </a:solidFill>
              <a:effectLst/>
              <a:uFillTx/>
              <a:sym typeface="Open Sans Regular"/>
            </a:endParaRPr>
          </a:p>
        </p:txBody>
      </p:sp>
    </p:spTree>
    <p:custDataLst>
      <p:tags r:id="rId1"/>
    </p:custDataLst>
    <p:extLst>
      <p:ext uri="{BB962C8B-B14F-4D97-AF65-F5344CB8AC3E}">
        <p14:creationId xmlns:p14="http://schemas.microsoft.com/office/powerpoint/2010/main" val="53498836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What is new in the Sphere Handbook 2018؟">
            <a:hlinkClick r:id="" action="ppaction://media"/>
            <a:extLst>
              <a:ext uri="{FF2B5EF4-FFF2-40B4-BE49-F238E27FC236}">
                <a16:creationId xmlns:a16="http://schemas.microsoft.com/office/drawing/2014/main" id="{899D4056-3B80-49AC-80F3-4C8BB22146F1}"/>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76697" y="1387198"/>
            <a:ext cx="12928103" cy="7272058"/>
          </a:xfrm>
          <a:prstGeom prst="rect">
            <a:avLst/>
          </a:prstGeom>
        </p:spPr>
      </p:pic>
      <p:sp>
        <p:nvSpPr>
          <p:cNvPr id="5" name="Title">
            <a:extLst>
              <a:ext uri="{FF2B5EF4-FFF2-40B4-BE49-F238E27FC236}">
                <a16:creationId xmlns:a16="http://schemas.microsoft.com/office/drawing/2014/main" id="{74A997D9-8E45-48A1-85EA-1D21F4720EC5}"/>
              </a:ext>
            </a:extLst>
          </p:cNvPr>
          <p:cNvSpPr txBox="1">
            <a:spLocks/>
          </p:cNvSpPr>
          <p:nvPr/>
        </p:nvSpPr>
        <p:spPr>
          <a:xfrm>
            <a:off x="290449" y="531717"/>
            <a:ext cx="10464800" cy="1482893"/>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5400" b="1" i="0" u="none" strike="noStrike" cap="none" spc="0" baseline="0">
                <a:ln>
                  <a:noFill/>
                </a:ln>
                <a:solidFill>
                  <a:srgbClr val="00B297"/>
                </a:solidFill>
                <a:uFillTx/>
                <a:latin typeface="Open Sans Regular"/>
                <a:ea typeface="Open Sans Regular"/>
                <a:cs typeface="Open Sans Regular"/>
                <a:sym typeface="Open Sans Regular"/>
              </a:defRPr>
            </a:lvl1pPr>
            <a:lvl2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2pPr>
            <a:lvl3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3pPr>
            <a:lvl4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4pPr>
            <a:lvl5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5pPr>
            <a:lvl6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6pPr>
            <a:lvl7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7pPr>
            <a:lvl8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8pPr>
            <a:lvl9pPr marL="0" marR="0" indent="0" algn="ctr" defTabSz="584200" rtl="0" latinLnBrk="0">
              <a:lnSpc>
                <a:spcPct val="100000"/>
              </a:lnSpc>
              <a:spcBef>
                <a:spcPts val="0"/>
              </a:spcBef>
              <a:spcAft>
                <a:spcPts val="0"/>
              </a:spcAft>
              <a:buClrTx/>
              <a:buSzTx/>
              <a:buFontTx/>
              <a:buNone/>
              <a:tabLst/>
              <a:defRPr sz="4800" b="0" i="0" u="none" strike="noStrike" cap="none" spc="0" baseline="0">
                <a:ln>
                  <a:noFill/>
                </a:ln>
                <a:solidFill>
                  <a:srgbClr val="00B297"/>
                </a:solidFill>
                <a:uFillTx/>
                <a:latin typeface="Open Sans Regular"/>
                <a:ea typeface="Open Sans Regular"/>
                <a:cs typeface="Open Sans Regular"/>
                <a:sym typeface="Open Sans Regular"/>
              </a:defRPr>
            </a:lvl9pPr>
          </a:lstStyle>
          <a:p>
            <a:pPr defTabSz="438150" hangingPunct="1"/>
            <a:r>
              <a:rPr lang="en-US" sz="4050" dirty="0" smtClean="0">
                <a:solidFill>
                  <a:srgbClr val="000000"/>
                </a:solidFill>
              </a:rPr>
              <a:t>Sphere </a:t>
            </a:r>
            <a:r>
              <a:rPr lang="en-US" sz="4050" dirty="0">
                <a:solidFill>
                  <a:srgbClr val="000000"/>
                </a:solidFill>
              </a:rPr>
              <a:t>- o panorama </a:t>
            </a:r>
            <a:r>
              <a:rPr lang="en-US" sz="4050" dirty="0" err="1">
                <a:solidFill>
                  <a:srgbClr val="000000"/>
                </a:solidFill>
              </a:rPr>
              <a:t>geral</a:t>
            </a:r>
            <a:endParaRPr lang="en-US" sz="4050" dirty="0">
              <a:solidFill>
                <a:srgbClr val="FF0000"/>
              </a:solidFill>
            </a:endParaRPr>
          </a:p>
        </p:txBody>
      </p:sp>
    </p:spTree>
    <p:custDataLst>
      <p:tags r:id="rId1"/>
    </p:custDataLst>
    <p:extLst>
      <p:ext uri="{BB962C8B-B14F-4D97-AF65-F5344CB8AC3E}">
        <p14:creationId xmlns:p14="http://schemas.microsoft.com/office/powerpoint/2010/main" val="41647882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4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p:cNvSpPr txBox="1">
            <a:spLocks noGrp="1"/>
          </p:cNvSpPr>
          <p:nvPr>
            <p:ph type="title"/>
          </p:nvPr>
        </p:nvSpPr>
        <p:spPr>
          <a:xfrm>
            <a:off x="274258" y="1278658"/>
            <a:ext cx="10464800" cy="847699"/>
          </a:xfrm>
          <a:prstGeom prst="rect">
            <a:avLst/>
          </a:prstGeom>
        </p:spPr>
        <p:txBody>
          <a:bodyPr/>
          <a:lstStyle/>
          <a:p>
            <a:pPr algn="l"/>
            <a:r>
              <a:rPr lang="en-GB" dirty="0">
                <a:solidFill>
                  <a:srgbClr val="000000"/>
                </a:solidFill>
              </a:rPr>
              <a:t>A </a:t>
            </a:r>
            <a:r>
              <a:rPr lang="en-GB" dirty="0" err="1">
                <a:solidFill>
                  <a:srgbClr val="000000"/>
                </a:solidFill>
              </a:rPr>
              <a:t>filosofia</a:t>
            </a:r>
            <a:r>
              <a:rPr lang="en-GB" dirty="0">
                <a:solidFill>
                  <a:srgbClr val="000000"/>
                </a:solidFill>
              </a:rPr>
              <a:t> da </a:t>
            </a:r>
            <a:r>
              <a:rPr lang="en-GB" dirty="0" smtClean="0">
                <a:solidFill>
                  <a:srgbClr val="000000"/>
                </a:solidFill>
              </a:rPr>
              <a:t>Sphere</a:t>
            </a:r>
            <a:endParaRPr lang="en-GB" noProof="0" dirty="0">
              <a:solidFill>
                <a:srgbClr val="000000"/>
              </a:solidFill>
            </a:endParaRPr>
          </a:p>
        </p:txBody>
      </p:sp>
      <p:sp>
        <p:nvSpPr>
          <p:cNvPr id="122" name="Body"/>
          <p:cNvSpPr txBox="1">
            <a:spLocks noGrp="1"/>
          </p:cNvSpPr>
          <p:nvPr>
            <p:ph type="body" sz="half" idx="1"/>
          </p:nvPr>
        </p:nvSpPr>
        <p:spPr>
          <a:xfrm>
            <a:off x="960038" y="2544657"/>
            <a:ext cx="10776426" cy="5097624"/>
          </a:xfrm>
          <a:prstGeom prst="rect">
            <a:avLst/>
          </a:prstGeom>
        </p:spPr>
        <p:txBody>
          <a:bodyPr>
            <a:normAutofit/>
          </a:bodyPr>
          <a:lstStyle/>
          <a:p>
            <a:pPr algn="l"/>
            <a:r>
              <a:rPr lang="pt-BR" sz="3000" dirty="0"/>
              <a:t>A filosofia Sphere é baseada em duas crenças fundamentais:</a:t>
            </a:r>
          </a:p>
          <a:p>
            <a:pPr algn="l"/>
            <a:endParaRPr lang="pt-BR" sz="3000" dirty="0"/>
          </a:p>
          <a:p>
            <a:pPr algn="l"/>
            <a:r>
              <a:rPr lang="pt-BR" sz="3000" dirty="0"/>
              <a:t>1. As pessoas afetadas por desastres ou conflitos têm direito a uma vida digna e, portanto, direito à assistência.</a:t>
            </a:r>
          </a:p>
          <a:p>
            <a:pPr algn="l"/>
            <a:endParaRPr lang="pt-BR" sz="3000" dirty="0"/>
          </a:p>
          <a:p>
            <a:pPr algn="l"/>
            <a:r>
              <a:rPr lang="pt-BR" sz="3000" dirty="0"/>
              <a:t>2. Todas as medidas possíveis devem ser tomadas para aliviar o sofrimento humano decorrente de desastres ou conflitos.</a:t>
            </a:r>
            <a:endParaRPr lang="en-GB" sz="3000" dirty="0"/>
          </a:p>
        </p:txBody>
      </p:sp>
      <p:sp>
        <p:nvSpPr>
          <p:cNvPr id="5" name="Slide Number">
            <a:extLst>
              <a:ext uri="{FF2B5EF4-FFF2-40B4-BE49-F238E27FC236}">
                <a16:creationId xmlns:a16="http://schemas.microsoft.com/office/drawing/2014/main" id="{167632A7-79ED-4AE3-858E-611B72AA74D7}"/>
              </a:ext>
            </a:extLst>
          </p:cNvPr>
          <p:cNvSpPr txBox="1">
            <a:spLocks noGrp="1"/>
          </p:cNvSpPr>
          <p:nvPr>
            <p:ph type="sldNum" sz="quarter" idx="2"/>
          </p:nvPr>
        </p:nvSpPr>
        <p:spPr>
          <a:xfrm>
            <a:off x="2092203" y="8060582"/>
            <a:ext cx="267702" cy="264175"/>
          </a:xfrm>
          <a:prstGeom prst="rect">
            <a:avLst/>
          </a:prstGeom>
          <a:extLst>
            <a:ext uri="{C572A759-6A51-4108-AA02-DFA0A04FC94B}">
              <ma14:wrappingTextBoxFlag xmlns="" xmlns:ma14="http://schemas.microsoft.com/office/mac/drawingml/2011/main" val="1"/>
            </a:ext>
          </a:extLst>
        </p:spPr>
        <p:txBody>
          <a:bodyPr/>
          <a:lstStyle/>
          <a:p>
            <a:pPr defTabSz="438150"/>
            <a:fld id="{86CB4B4D-7CA3-9044-876B-883B54F8677D}" type="slidenum">
              <a:rPr/>
              <a:pPr defTabSz="438150"/>
              <a:t>3</a:t>
            </a:fld>
            <a:endParaRPr dirty="0"/>
          </a:p>
        </p:txBody>
      </p:sp>
    </p:spTree>
    <p:custDataLst>
      <p:tags r:id="rId1"/>
    </p:custDataLst>
    <p:extLst>
      <p:ext uri="{BB962C8B-B14F-4D97-AF65-F5344CB8AC3E}">
        <p14:creationId xmlns:p14="http://schemas.microsoft.com/office/powerpoint/2010/main" val="137699260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Image result for yin and yang symbol">
            <a:extLst>
              <a:ext uri="{FF2B5EF4-FFF2-40B4-BE49-F238E27FC236}">
                <a16:creationId xmlns:a16="http://schemas.microsoft.com/office/drawing/2014/main" id="{402E3178-19F9-422D-9E93-06474F2B8E8A}"/>
              </a:ext>
            </a:extLst>
          </p:cNvPr>
          <p:cNvPicPr>
            <a:picLocks noChangeAspect="1" noChangeArrowheads="1"/>
          </p:cNvPicPr>
          <p:nvPr/>
        </p:nvPicPr>
        <p:blipFill>
          <a:blip r:embed="rId4">
            <a:clrChange>
              <a:clrFrom>
                <a:srgbClr val="3BB200"/>
              </a:clrFrom>
              <a:clrTo>
                <a:srgbClr val="3BB200">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12451" y="2530208"/>
            <a:ext cx="4979898" cy="4801168"/>
          </a:xfrm>
          <a:prstGeom prst="rect">
            <a:avLst/>
          </a:prstGeom>
          <a:solidFill>
            <a:srgbClr val="00B297"/>
          </a:solidFill>
          <a:extLst/>
        </p:spPr>
      </p:pic>
      <p:sp>
        <p:nvSpPr>
          <p:cNvPr id="6" name="TextBox 5">
            <a:extLst>
              <a:ext uri="{FF2B5EF4-FFF2-40B4-BE49-F238E27FC236}">
                <a16:creationId xmlns:a16="http://schemas.microsoft.com/office/drawing/2014/main" id="{A929693A-8CB4-45CF-B1BA-208617CEC9D5}"/>
              </a:ext>
            </a:extLst>
          </p:cNvPr>
          <p:cNvSpPr txBox="1"/>
          <p:nvPr/>
        </p:nvSpPr>
        <p:spPr>
          <a:xfrm>
            <a:off x="4726732" y="3965419"/>
            <a:ext cx="2077490" cy="9079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700" b="1" dirty="0">
                <a:solidFill>
                  <a:srgbClr val="000000"/>
                </a:solidFill>
              </a:rPr>
              <a:t>FUNDAÇÃO</a:t>
            </a:r>
          </a:p>
          <a:p>
            <a:pPr defTabSz="438150"/>
            <a:r>
              <a:rPr lang="en-US" sz="2700" b="1" dirty="0">
                <a:solidFill>
                  <a:srgbClr val="000000"/>
                </a:solidFill>
              </a:rPr>
              <a:t>CAPÍTULOS</a:t>
            </a:r>
            <a:endParaRPr lang="en-US" sz="2700" b="1" dirty="0">
              <a:solidFill>
                <a:srgbClr val="000000"/>
              </a:solidFill>
            </a:endParaRPr>
          </a:p>
        </p:txBody>
      </p:sp>
      <p:sp>
        <p:nvSpPr>
          <p:cNvPr id="11" name="TextBox 10">
            <a:extLst>
              <a:ext uri="{FF2B5EF4-FFF2-40B4-BE49-F238E27FC236}">
                <a16:creationId xmlns:a16="http://schemas.microsoft.com/office/drawing/2014/main" id="{40A07659-3703-49BB-935C-762ED3E5AC10}"/>
              </a:ext>
            </a:extLst>
          </p:cNvPr>
          <p:cNvSpPr txBox="1"/>
          <p:nvPr/>
        </p:nvSpPr>
        <p:spPr>
          <a:xfrm>
            <a:off x="6479379" y="5013584"/>
            <a:ext cx="2077491" cy="9079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099" tIns="38099" rIns="38099" bIns="38099" numCol="1" spcCol="38100" rtlCol="0" anchor="ctr">
            <a:spAutoFit/>
          </a:bodyPr>
          <a:lstStyle/>
          <a:p>
            <a:pPr defTabSz="438150"/>
            <a:r>
              <a:rPr lang="en-US" sz="2700" b="1" dirty="0">
                <a:solidFill>
                  <a:srgbClr val="FFFFFF"/>
                </a:solidFill>
              </a:rPr>
              <a:t>TÉCNICO</a:t>
            </a:r>
          </a:p>
          <a:p>
            <a:pPr defTabSz="438150"/>
            <a:r>
              <a:rPr lang="en-US" sz="2700" b="1" dirty="0">
                <a:solidFill>
                  <a:srgbClr val="FFFFFF"/>
                </a:solidFill>
              </a:rPr>
              <a:t>CAPÍTULOS</a:t>
            </a:r>
            <a:endParaRPr lang="en-US" sz="2700" b="1" dirty="0">
              <a:solidFill>
                <a:srgbClr val="FFFFFF"/>
              </a:solidFill>
            </a:endParaRPr>
          </a:p>
        </p:txBody>
      </p:sp>
      <p:sp>
        <p:nvSpPr>
          <p:cNvPr id="121" name="Title"/>
          <p:cNvSpPr txBox="1">
            <a:spLocks noGrp="1"/>
          </p:cNvSpPr>
          <p:nvPr>
            <p:ph type="title"/>
          </p:nvPr>
        </p:nvSpPr>
        <p:spPr>
          <a:xfrm>
            <a:off x="299315" y="1279834"/>
            <a:ext cx="12599101" cy="847699"/>
          </a:xfrm>
          <a:prstGeom prst="rect">
            <a:avLst/>
          </a:prstGeom>
        </p:spPr>
        <p:txBody>
          <a:bodyPr>
            <a:normAutofit fontScale="90000"/>
          </a:bodyPr>
          <a:lstStyle/>
          <a:p>
            <a:pPr algn="l"/>
            <a:r>
              <a:rPr lang="pt-BR" dirty="0">
                <a:solidFill>
                  <a:srgbClr val="000000"/>
                </a:solidFill>
              </a:rPr>
              <a:t>The Sphere Handbook - oito capítulos interdependentes</a:t>
            </a:r>
            <a:endParaRPr lang="en-GB" noProof="0" dirty="0">
              <a:solidFill>
                <a:srgbClr val="000000"/>
              </a:solidFill>
            </a:endParaRPr>
          </a:p>
        </p:txBody>
      </p:sp>
      <p:sp>
        <p:nvSpPr>
          <p:cNvPr id="5" name="Body">
            <a:extLst>
              <a:ext uri="{FF2B5EF4-FFF2-40B4-BE49-F238E27FC236}">
                <a16:creationId xmlns:a16="http://schemas.microsoft.com/office/drawing/2014/main" id="{8C61AD93-4572-4718-ACB1-322DB44955E7}"/>
              </a:ext>
            </a:extLst>
          </p:cNvPr>
          <p:cNvSpPr txBox="1">
            <a:spLocks/>
          </p:cNvSpPr>
          <p:nvPr/>
        </p:nvSpPr>
        <p:spPr>
          <a:xfrm>
            <a:off x="588573" y="2502520"/>
            <a:ext cx="7504683" cy="5266684"/>
          </a:xfrm>
          <a:prstGeom prst="rect">
            <a:avLst/>
          </a:prstGeom>
          <a:ln w="12700">
            <a:miter lim="400000"/>
          </a:ln>
          <a:extLst>
            <a:ext uri="{C572A759-6A51-4108-AA02-DFA0A04FC94B}">
              <ma14:wrappingTextBoxFlag xmlns="" xmlns:ma14="http://schemas.microsoft.com/office/mac/drawingml/2011/main" val="1"/>
            </a:ext>
          </a:extLst>
        </p:spPr>
        <p:txBody>
          <a:bodyPr lIns="38099" tIns="38099" rIns="38099" bIns="38099" numCol="2" anchor="t">
            <a:noAutofit/>
          </a:bodyPr>
          <a:lstStyle>
            <a:lvl1pPr marL="0" marR="0" indent="0" algn="ctr" defTabSz="584200" rtl="0" latinLnBrk="0">
              <a:lnSpc>
                <a:spcPct val="100000"/>
              </a:lnSpc>
              <a:spcBef>
                <a:spcPts val="2000"/>
              </a:spcBef>
              <a:spcAft>
                <a:spcPts val="0"/>
              </a:spcAft>
              <a:buClrTx/>
              <a:buSzTx/>
              <a:buFontTx/>
              <a:buNone/>
              <a:tabLst/>
              <a:defRPr sz="1800" b="0" i="0" u="none" strike="noStrike" cap="none" spc="0" baseline="0">
                <a:ln>
                  <a:noFill/>
                </a:ln>
                <a:solidFill>
                  <a:srgbClr val="676767"/>
                </a:solidFill>
                <a:uFillTx/>
                <a:latin typeface="Open Sans"/>
                <a:ea typeface="Open Sans"/>
                <a:cs typeface="Open Sans"/>
                <a:sym typeface="Open Sans"/>
              </a:defRPr>
            </a:lvl1pPr>
            <a:lvl2pPr marL="0" marR="0" indent="0" algn="ctr" defTabSz="584200" rtl="0" latinLnBrk="0">
              <a:lnSpc>
                <a:spcPct val="100000"/>
              </a:lnSpc>
              <a:spcBef>
                <a:spcPts val="2000"/>
              </a:spcBef>
              <a:spcAft>
                <a:spcPts val="0"/>
              </a:spcAft>
              <a:buClrTx/>
              <a:buSzTx/>
              <a:buFontTx/>
              <a:buNone/>
              <a:tabLst/>
              <a:defRPr sz="1800" b="0" i="0" u="none" strike="noStrike" cap="none" spc="0" baseline="0">
                <a:ln>
                  <a:noFill/>
                </a:ln>
                <a:solidFill>
                  <a:srgbClr val="676767"/>
                </a:solidFill>
                <a:uFillTx/>
                <a:latin typeface="Open Sans"/>
                <a:ea typeface="Open Sans"/>
                <a:cs typeface="Open Sans"/>
                <a:sym typeface="Open Sans"/>
              </a:defRPr>
            </a:lvl2pPr>
            <a:lvl3pPr marL="0" marR="0" indent="0" algn="ctr" defTabSz="584200" rtl="0" latinLnBrk="0">
              <a:lnSpc>
                <a:spcPct val="100000"/>
              </a:lnSpc>
              <a:spcBef>
                <a:spcPts val="2000"/>
              </a:spcBef>
              <a:spcAft>
                <a:spcPts val="0"/>
              </a:spcAft>
              <a:buClrTx/>
              <a:buSzTx/>
              <a:buFontTx/>
              <a:buNone/>
              <a:tabLst/>
              <a:defRPr sz="1800" b="0" i="0" u="none" strike="noStrike" cap="none" spc="0" baseline="0">
                <a:ln>
                  <a:noFill/>
                </a:ln>
                <a:solidFill>
                  <a:srgbClr val="676767"/>
                </a:solidFill>
                <a:uFillTx/>
                <a:latin typeface="Open Sans"/>
                <a:ea typeface="Open Sans"/>
                <a:cs typeface="Open Sans"/>
                <a:sym typeface="Open Sans"/>
              </a:defRPr>
            </a:lvl3pPr>
            <a:lvl4pPr marL="0" marR="0" indent="0" algn="ctr" defTabSz="584200" rtl="0" latinLnBrk="0">
              <a:lnSpc>
                <a:spcPct val="100000"/>
              </a:lnSpc>
              <a:spcBef>
                <a:spcPts val="2000"/>
              </a:spcBef>
              <a:spcAft>
                <a:spcPts val="0"/>
              </a:spcAft>
              <a:buClrTx/>
              <a:buSzTx/>
              <a:buFontTx/>
              <a:buNone/>
              <a:tabLst/>
              <a:defRPr sz="1800" b="0" i="0" u="none" strike="noStrike" cap="none" spc="0" baseline="0">
                <a:ln>
                  <a:noFill/>
                </a:ln>
                <a:solidFill>
                  <a:srgbClr val="676767"/>
                </a:solidFill>
                <a:uFillTx/>
                <a:latin typeface="Open Sans"/>
                <a:ea typeface="Open Sans"/>
                <a:cs typeface="Open Sans"/>
                <a:sym typeface="Open Sans"/>
              </a:defRPr>
            </a:lvl4pPr>
            <a:lvl5pPr marL="0" marR="0" indent="0" algn="ctr" defTabSz="584200" rtl="0" latinLnBrk="0">
              <a:lnSpc>
                <a:spcPct val="100000"/>
              </a:lnSpc>
              <a:spcBef>
                <a:spcPts val="2000"/>
              </a:spcBef>
              <a:spcAft>
                <a:spcPts val="0"/>
              </a:spcAft>
              <a:buClrTx/>
              <a:buSzTx/>
              <a:buFontTx/>
              <a:buNone/>
              <a:tabLst/>
              <a:defRPr sz="1800" b="0" i="0" u="none" strike="noStrike" cap="none" spc="0" baseline="0">
                <a:ln>
                  <a:noFill/>
                </a:ln>
                <a:solidFill>
                  <a:srgbClr val="676767"/>
                </a:solidFill>
                <a:uFillTx/>
                <a:latin typeface="Open Sans"/>
                <a:ea typeface="Open Sans"/>
                <a:cs typeface="Open Sans"/>
                <a:sym typeface="Open Sans"/>
              </a:defRPr>
            </a:lvl5pPr>
            <a:lvl6pPr marL="2444750" marR="0" indent="-222250" algn="ctr" defTabSz="584200" rtl="0" latinLnBrk="0">
              <a:lnSpc>
                <a:spcPct val="100000"/>
              </a:lnSpc>
              <a:spcBef>
                <a:spcPts val="2000"/>
              </a:spcBef>
              <a:spcAft>
                <a:spcPts val="0"/>
              </a:spcAft>
              <a:buClrTx/>
              <a:buSzPct val="75000"/>
              <a:buFontTx/>
              <a:buChar char="•"/>
              <a:tabLst/>
              <a:defRPr sz="1800" b="0" i="0" u="none" strike="noStrike" cap="none" spc="0" baseline="0">
                <a:ln>
                  <a:noFill/>
                </a:ln>
                <a:solidFill>
                  <a:srgbClr val="676767"/>
                </a:solidFill>
                <a:uFillTx/>
                <a:latin typeface="Open Sans"/>
                <a:ea typeface="Open Sans"/>
                <a:cs typeface="Open Sans"/>
                <a:sym typeface="Open Sans"/>
              </a:defRPr>
            </a:lvl6pPr>
            <a:lvl7pPr marL="2889250" marR="0" indent="-222250" algn="ctr" defTabSz="584200" rtl="0" latinLnBrk="0">
              <a:lnSpc>
                <a:spcPct val="100000"/>
              </a:lnSpc>
              <a:spcBef>
                <a:spcPts val="2000"/>
              </a:spcBef>
              <a:spcAft>
                <a:spcPts val="0"/>
              </a:spcAft>
              <a:buClrTx/>
              <a:buSzPct val="75000"/>
              <a:buFontTx/>
              <a:buChar char="•"/>
              <a:tabLst/>
              <a:defRPr sz="1800" b="0" i="0" u="none" strike="noStrike" cap="none" spc="0" baseline="0">
                <a:ln>
                  <a:noFill/>
                </a:ln>
                <a:solidFill>
                  <a:srgbClr val="676767"/>
                </a:solidFill>
                <a:uFillTx/>
                <a:latin typeface="Open Sans"/>
                <a:ea typeface="Open Sans"/>
                <a:cs typeface="Open Sans"/>
                <a:sym typeface="Open Sans"/>
              </a:defRPr>
            </a:lvl7pPr>
            <a:lvl8pPr marL="3333750" marR="0" indent="-222250" algn="ctr" defTabSz="584200" rtl="0" latinLnBrk="0">
              <a:lnSpc>
                <a:spcPct val="100000"/>
              </a:lnSpc>
              <a:spcBef>
                <a:spcPts val="2000"/>
              </a:spcBef>
              <a:spcAft>
                <a:spcPts val="0"/>
              </a:spcAft>
              <a:buClrTx/>
              <a:buSzPct val="75000"/>
              <a:buFontTx/>
              <a:buChar char="•"/>
              <a:tabLst/>
              <a:defRPr sz="1800" b="0" i="0" u="none" strike="noStrike" cap="none" spc="0" baseline="0">
                <a:ln>
                  <a:noFill/>
                </a:ln>
                <a:solidFill>
                  <a:srgbClr val="676767"/>
                </a:solidFill>
                <a:uFillTx/>
                <a:latin typeface="Open Sans"/>
                <a:ea typeface="Open Sans"/>
                <a:cs typeface="Open Sans"/>
                <a:sym typeface="Open Sans"/>
              </a:defRPr>
            </a:lvl8pPr>
            <a:lvl9pPr marL="3778250" marR="0" indent="-222250" algn="ctr" defTabSz="584200" rtl="0" latinLnBrk="0">
              <a:lnSpc>
                <a:spcPct val="100000"/>
              </a:lnSpc>
              <a:spcBef>
                <a:spcPts val="2000"/>
              </a:spcBef>
              <a:spcAft>
                <a:spcPts val="0"/>
              </a:spcAft>
              <a:buClrTx/>
              <a:buSzPct val="75000"/>
              <a:buFontTx/>
              <a:buChar char="•"/>
              <a:tabLst/>
              <a:defRPr sz="1800" b="0" i="0" u="none" strike="noStrike" cap="none" spc="0" baseline="0">
                <a:ln>
                  <a:noFill/>
                </a:ln>
                <a:solidFill>
                  <a:srgbClr val="676767"/>
                </a:solidFill>
                <a:uFillTx/>
                <a:latin typeface="Open Sans"/>
                <a:ea typeface="Open Sans"/>
                <a:cs typeface="Open Sans"/>
                <a:sym typeface="Open Sans"/>
              </a:defRPr>
            </a:lvl9pPr>
          </a:lstStyle>
          <a:p>
            <a:pPr marL="948929" indent="-514350" algn="l" defTabSz="707231" hangingPunct="1">
              <a:spcBef>
                <a:spcPts val="1500"/>
              </a:spcBef>
              <a:buFont typeface="+mj-lt"/>
              <a:buAutoNum type="arabicPeriod"/>
            </a:pPr>
            <a:r>
              <a:rPr lang="en-US" sz="3000" dirty="0">
                <a:solidFill>
                  <a:srgbClr val="000000"/>
                </a:solidFill>
              </a:rPr>
              <a:t>O que é </a:t>
            </a:r>
            <a:r>
              <a:rPr lang="en-US" sz="3000" dirty="0" smtClean="0">
                <a:solidFill>
                  <a:srgbClr val="000000"/>
                </a:solidFill>
              </a:rPr>
              <a:t>Sphere?</a:t>
            </a:r>
            <a:endParaRPr lang="en-US" sz="3000" dirty="0" smtClean="0">
              <a:solidFill>
                <a:srgbClr val="000000"/>
              </a:solidFill>
            </a:endParaRPr>
          </a:p>
          <a:p>
            <a:pPr marL="640556" indent="-557213" algn="l" defTabSz="438150" hangingPunct="1">
              <a:spcBef>
                <a:spcPts val="1500"/>
              </a:spcBef>
              <a:buFont typeface="+mj-lt"/>
              <a:buAutoNum type="arabicPeriod"/>
            </a:pPr>
            <a:r>
              <a:rPr lang="en-US" sz="3000" dirty="0">
                <a:solidFill>
                  <a:srgbClr val="000000"/>
                </a:solidFill>
              </a:rPr>
              <a:t>A Carta </a:t>
            </a:r>
            <a:r>
              <a:rPr lang="en-US" sz="3000" dirty="0" err="1" smtClean="0">
                <a:solidFill>
                  <a:srgbClr val="000000"/>
                </a:solidFill>
              </a:rPr>
              <a:t>Humanitária</a:t>
            </a:r>
            <a:endParaRPr lang="en-US" sz="3000" dirty="0" smtClean="0">
              <a:solidFill>
                <a:srgbClr val="000000"/>
              </a:solidFill>
            </a:endParaRPr>
          </a:p>
          <a:p>
            <a:pPr marL="640556" indent="-557213" algn="l" defTabSz="438150" hangingPunct="1">
              <a:spcBef>
                <a:spcPts val="1500"/>
              </a:spcBef>
              <a:buFont typeface="+mj-lt"/>
              <a:buAutoNum type="arabicPeriod"/>
            </a:pPr>
            <a:r>
              <a:rPr lang="en-US" sz="3000" dirty="0" err="1">
                <a:solidFill>
                  <a:srgbClr val="000000"/>
                </a:solidFill>
              </a:rPr>
              <a:t>Princípios</a:t>
            </a:r>
            <a:r>
              <a:rPr lang="en-US" sz="3000" dirty="0">
                <a:solidFill>
                  <a:srgbClr val="000000"/>
                </a:solidFill>
              </a:rPr>
              <a:t> de </a:t>
            </a:r>
            <a:r>
              <a:rPr lang="en-US" sz="3000" dirty="0" err="1" smtClean="0">
                <a:solidFill>
                  <a:srgbClr val="000000"/>
                </a:solidFill>
              </a:rPr>
              <a:t>Proteção</a:t>
            </a:r>
            <a:endParaRPr lang="en-US" sz="3000" dirty="0" smtClean="0">
              <a:solidFill>
                <a:srgbClr val="000000"/>
              </a:solidFill>
            </a:endParaRPr>
          </a:p>
          <a:p>
            <a:pPr marL="640556" indent="-557213" algn="l" defTabSz="438150" hangingPunct="1">
              <a:spcBef>
                <a:spcPts val="1500"/>
              </a:spcBef>
              <a:buFont typeface="+mj-lt"/>
              <a:buAutoNum type="arabicPeriod"/>
            </a:pPr>
            <a:r>
              <a:rPr lang="en-US" sz="3000" dirty="0" err="1">
                <a:solidFill>
                  <a:srgbClr val="000000"/>
                </a:solidFill>
              </a:rPr>
              <a:t>Padrão</a:t>
            </a:r>
            <a:r>
              <a:rPr lang="en-US" sz="3000" dirty="0">
                <a:solidFill>
                  <a:srgbClr val="000000"/>
                </a:solidFill>
              </a:rPr>
              <a:t> </a:t>
            </a:r>
            <a:r>
              <a:rPr lang="en-US" sz="3000" dirty="0" err="1">
                <a:solidFill>
                  <a:srgbClr val="000000"/>
                </a:solidFill>
              </a:rPr>
              <a:t>Humanitário</a:t>
            </a:r>
            <a:r>
              <a:rPr lang="en-US" sz="3000" dirty="0">
                <a:solidFill>
                  <a:srgbClr val="000000"/>
                </a:solidFill>
              </a:rPr>
              <a:t> </a:t>
            </a:r>
            <a:r>
              <a:rPr lang="en-US" sz="3000" dirty="0" err="1">
                <a:solidFill>
                  <a:srgbClr val="000000"/>
                </a:solidFill>
              </a:rPr>
              <a:t>Básico</a:t>
            </a:r>
            <a:endParaRPr lang="en-US" sz="3000" dirty="0">
              <a:solidFill>
                <a:srgbClr val="000000"/>
              </a:solidFill>
            </a:endParaRPr>
          </a:p>
          <a:p>
            <a:pPr marL="557213" indent="-557213" algn="l" defTabSz="438150" hangingPunct="1">
              <a:spcBef>
                <a:spcPts val="1500"/>
              </a:spcBef>
              <a:buFont typeface="+mj-lt"/>
              <a:buAutoNum type="arabicPeriod"/>
            </a:pPr>
            <a:endParaRPr lang="en-US" sz="3000" dirty="0">
              <a:solidFill>
                <a:srgbClr val="000000"/>
              </a:solidFill>
            </a:endParaRPr>
          </a:p>
        </p:txBody>
      </p:sp>
      <p:sp>
        <p:nvSpPr>
          <p:cNvPr id="2" name="Rectangle 1">
            <a:extLst>
              <a:ext uri="{FF2B5EF4-FFF2-40B4-BE49-F238E27FC236}">
                <a16:creationId xmlns:a16="http://schemas.microsoft.com/office/drawing/2014/main" id="{4901C387-B2ED-4E4E-831A-A928926154A5}"/>
              </a:ext>
            </a:extLst>
          </p:cNvPr>
          <p:cNvSpPr/>
          <p:nvPr/>
        </p:nvSpPr>
        <p:spPr>
          <a:xfrm>
            <a:off x="8705500" y="2569293"/>
            <a:ext cx="4196434" cy="5286062"/>
          </a:xfrm>
          <a:prstGeom prst="rect">
            <a:avLst/>
          </a:prstGeom>
        </p:spPr>
        <p:txBody>
          <a:bodyPr wrap="square">
            <a:spAutoFit/>
          </a:bodyPr>
          <a:lstStyle/>
          <a:p>
            <a:pPr marL="557213" indent="-557213" algn="l" defTabSz="438150" hangingPunct="1">
              <a:spcBef>
                <a:spcPts val="1500"/>
              </a:spcBef>
              <a:buFont typeface="+mj-lt"/>
              <a:buAutoNum type="arabicPeriod" startAt="5"/>
            </a:pPr>
            <a:r>
              <a:rPr lang="pt-BR" sz="3000" dirty="0">
                <a:solidFill>
                  <a:srgbClr val="000000"/>
                </a:solidFill>
                <a:latin typeface="Open Sans"/>
                <a:sym typeface="Open Sans"/>
              </a:rPr>
              <a:t>Promoção de abastecimento de água, saneamento e higiene </a:t>
            </a:r>
            <a:r>
              <a:rPr lang="pt-BR" sz="3000" dirty="0" smtClean="0">
                <a:solidFill>
                  <a:srgbClr val="000000"/>
                </a:solidFill>
                <a:latin typeface="Open Sans"/>
                <a:sym typeface="Open Sans"/>
              </a:rPr>
              <a:t>(PASH)</a:t>
            </a:r>
          </a:p>
          <a:p>
            <a:pPr marL="557213" indent="-557213" algn="l" defTabSz="438150" hangingPunct="1">
              <a:spcBef>
                <a:spcPts val="1500"/>
              </a:spcBef>
              <a:buFont typeface="+mj-lt"/>
              <a:buAutoNum type="arabicPeriod" startAt="5"/>
            </a:pPr>
            <a:r>
              <a:rPr lang="en-US" sz="3000" dirty="0" err="1">
                <a:solidFill>
                  <a:srgbClr val="000000"/>
                </a:solidFill>
                <a:latin typeface="Open Sans"/>
                <a:sym typeface="Open Sans"/>
              </a:rPr>
              <a:t>Segurança</a:t>
            </a:r>
            <a:r>
              <a:rPr lang="en-US" sz="3000" dirty="0">
                <a:solidFill>
                  <a:srgbClr val="000000"/>
                </a:solidFill>
                <a:latin typeface="Open Sans"/>
                <a:sym typeface="Open Sans"/>
              </a:rPr>
              <a:t> </a:t>
            </a:r>
            <a:r>
              <a:rPr lang="en-US" sz="3000" dirty="0" err="1">
                <a:solidFill>
                  <a:srgbClr val="000000"/>
                </a:solidFill>
                <a:latin typeface="Open Sans"/>
                <a:sym typeface="Open Sans"/>
              </a:rPr>
              <a:t>Alimentar</a:t>
            </a:r>
            <a:r>
              <a:rPr lang="en-US" sz="3000" dirty="0">
                <a:solidFill>
                  <a:srgbClr val="000000"/>
                </a:solidFill>
                <a:latin typeface="Open Sans"/>
                <a:sym typeface="Open Sans"/>
              </a:rPr>
              <a:t> e </a:t>
            </a:r>
            <a:r>
              <a:rPr lang="en-US" sz="3000" dirty="0" err="1" smtClean="0">
                <a:solidFill>
                  <a:srgbClr val="000000"/>
                </a:solidFill>
                <a:latin typeface="Open Sans"/>
                <a:sym typeface="Open Sans"/>
              </a:rPr>
              <a:t>Nutrição</a:t>
            </a:r>
            <a:endParaRPr lang="en-US" sz="3000" dirty="0" smtClean="0">
              <a:solidFill>
                <a:srgbClr val="000000"/>
              </a:solidFill>
              <a:latin typeface="Open Sans"/>
              <a:sym typeface="Open Sans"/>
            </a:endParaRPr>
          </a:p>
          <a:p>
            <a:pPr marL="557213" indent="-557213" algn="l" defTabSz="438150" hangingPunct="1">
              <a:spcBef>
                <a:spcPts val="1500"/>
              </a:spcBef>
              <a:buFont typeface="+mj-lt"/>
              <a:buAutoNum type="arabicPeriod" startAt="5"/>
            </a:pPr>
            <a:r>
              <a:rPr lang="en-US" sz="3000" dirty="0" err="1">
                <a:solidFill>
                  <a:srgbClr val="000000"/>
                </a:solidFill>
                <a:latin typeface="Open Sans"/>
                <a:sym typeface="Open Sans"/>
              </a:rPr>
              <a:t>Abrigo</a:t>
            </a:r>
            <a:r>
              <a:rPr lang="en-US" sz="3000" dirty="0">
                <a:solidFill>
                  <a:srgbClr val="000000"/>
                </a:solidFill>
                <a:latin typeface="Open Sans"/>
                <a:sym typeface="Open Sans"/>
              </a:rPr>
              <a:t> e </a:t>
            </a:r>
            <a:r>
              <a:rPr lang="en-US" sz="3000" dirty="0" err="1" smtClean="0">
                <a:solidFill>
                  <a:srgbClr val="000000"/>
                </a:solidFill>
                <a:latin typeface="Open Sans"/>
                <a:sym typeface="Open Sans"/>
              </a:rPr>
              <a:t>assentamento</a:t>
            </a:r>
            <a:endParaRPr lang="en-US" sz="3000" dirty="0" smtClean="0">
              <a:solidFill>
                <a:srgbClr val="000000"/>
              </a:solidFill>
              <a:latin typeface="Open Sans"/>
              <a:sym typeface="Open Sans"/>
            </a:endParaRPr>
          </a:p>
          <a:p>
            <a:pPr marL="557213" indent="-557213" algn="l" defTabSz="438150" hangingPunct="1">
              <a:spcBef>
                <a:spcPts val="1500"/>
              </a:spcBef>
              <a:buFont typeface="+mj-lt"/>
              <a:buAutoNum type="arabicPeriod" startAt="5"/>
            </a:pPr>
            <a:r>
              <a:rPr lang="en-US" sz="3000" dirty="0" err="1">
                <a:solidFill>
                  <a:srgbClr val="000000"/>
                </a:solidFill>
                <a:latin typeface="Open Sans"/>
                <a:sym typeface="Open Sans"/>
              </a:rPr>
              <a:t>Saúde</a:t>
            </a:r>
            <a:endParaRPr lang="en-US" sz="3000" dirty="0">
              <a:solidFill>
                <a:srgbClr val="000000"/>
              </a:solidFill>
              <a:latin typeface="Open Sans"/>
              <a:sym typeface="Open Sans"/>
            </a:endParaRPr>
          </a:p>
        </p:txBody>
      </p:sp>
      <p:sp>
        <p:nvSpPr>
          <p:cNvPr id="10" name="Slide Number">
            <a:extLst>
              <a:ext uri="{FF2B5EF4-FFF2-40B4-BE49-F238E27FC236}">
                <a16:creationId xmlns:a16="http://schemas.microsoft.com/office/drawing/2014/main" id="{12DE1491-2265-4255-9A46-DEA4F8DCFF26}"/>
              </a:ext>
            </a:extLst>
          </p:cNvPr>
          <p:cNvSpPr txBox="1">
            <a:spLocks noGrp="1"/>
          </p:cNvSpPr>
          <p:nvPr>
            <p:ph type="sldNum" sz="quarter" idx="2"/>
          </p:nvPr>
        </p:nvSpPr>
        <p:spPr>
          <a:xfrm>
            <a:off x="2092203" y="8060582"/>
            <a:ext cx="267702" cy="264175"/>
          </a:xfrm>
          <a:prstGeom prst="rect">
            <a:avLst/>
          </a:prstGeom>
          <a:extLst>
            <a:ext uri="{C572A759-6A51-4108-AA02-DFA0A04FC94B}">
              <ma14:wrappingTextBoxFlag xmlns="" xmlns:ma14="http://schemas.microsoft.com/office/mac/drawingml/2011/main" val="1"/>
            </a:ext>
          </a:extLst>
        </p:spPr>
        <p:txBody>
          <a:bodyPr/>
          <a:lstStyle/>
          <a:p>
            <a:pPr defTabSz="438150"/>
            <a:fld id="{86CB4B4D-7CA3-9044-876B-883B54F8677D}" type="slidenum">
              <a:rPr/>
              <a:pPr defTabSz="438150"/>
              <a:t>4</a:t>
            </a:fld>
            <a:endParaRPr dirty="0"/>
          </a:p>
        </p:txBody>
      </p:sp>
    </p:spTree>
    <p:custDataLst>
      <p:tags r:id="rId1"/>
    </p:custDataLst>
    <p:extLst>
      <p:ext uri="{BB962C8B-B14F-4D97-AF65-F5344CB8AC3E}">
        <p14:creationId xmlns:p14="http://schemas.microsoft.com/office/powerpoint/2010/main" val="308657740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p:cNvSpPr txBox="1">
            <a:spLocks noGrp="1"/>
          </p:cNvSpPr>
          <p:nvPr>
            <p:ph type="title"/>
          </p:nvPr>
        </p:nvSpPr>
        <p:spPr>
          <a:xfrm>
            <a:off x="285292" y="1296243"/>
            <a:ext cx="12649172" cy="847699"/>
          </a:xfrm>
          <a:prstGeom prst="rect">
            <a:avLst/>
          </a:prstGeom>
        </p:spPr>
        <p:txBody>
          <a:bodyPr>
            <a:normAutofit/>
          </a:bodyPr>
          <a:lstStyle/>
          <a:p>
            <a:pPr algn="l"/>
            <a:r>
              <a:rPr lang="pt-BR" dirty="0">
                <a:solidFill>
                  <a:srgbClr val="000000"/>
                </a:solidFill>
              </a:rPr>
              <a:t>Estrutura geral dos Padrões Sphere *</a:t>
            </a:r>
            <a:endParaRPr lang="en-GB" noProof="0" dirty="0">
              <a:solidFill>
                <a:srgbClr val="000000"/>
              </a:solidFill>
            </a:endParaRPr>
          </a:p>
        </p:txBody>
      </p:sp>
      <p:sp>
        <p:nvSpPr>
          <p:cNvPr id="123" name="Slide Number"/>
          <p:cNvSpPr txBox="1">
            <a:spLocks noGrp="1"/>
          </p:cNvSpPr>
          <p:nvPr>
            <p:ph type="sldNum" sz="quarter" idx="2"/>
          </p:nvPr>
        </p:nvSpPr>
        <p:spPr>
          <a:xfrm>
            <a:off x="2092203" y="8060582"/>
            <a:ext cx="267702" cy="264175"/>
          </a:xfrm>
          <a:prstGeom prst="rect">
            <a:avLst/>
          </a:prstGeom>
          <a:extLst>
            <a:ext uri="{C572A759-6A51-4108-AA02-DFA0A04FC94B}">
              <ma14:wrappingTextBoxFlag xmlns="" xmlns:ma14="http://schemas.microsoft.com/office/mac/drawingml/2011/main" val="1"/>
            </a:ext>
          </a:extLst>
        </p:spPr>
        <p:txBody>
          <a:bodyPr/>
          <a:lstStyle/>
          <a:p>
            <a:pPr defTabSz="438150"/>
            <a:fld id="{86CB4B4D-7CA3-9044-876B-883B54F8677D}" type="slidenum">
              <a:rPr/>
              <a:pPr defTabSz="438150"/>
              <a:t>5</a:t>
            </a:fld>
            <a:endParaRPr dirty="0"/>
          </a:p>
        </p:txBody>
      </p:sp>
      <p:sp>
        <p:nvSpPr>
          <p:cNvPr id="9" name="Rectangle 8">
            <a:extLst>
              <a:ext uri="{FF2B5EF4-FFF2-40B4-BE49-F238E27FC236}">
                <a16:creationId xmlns:a16="http://schemas.microsoft.com/office/drawing/2014/main" id="{57E12D0F-96DF-4677-A9D4-8387568256DB}"/>
              </a:ext>
            </a:extLst>
          </p:cNvPr>
          <p:cNvSpPr/>
          <p:nvPr/>
        </p:nvSpPr>
        <p:spPr>
          <a:xfrm>
            <a:off x="9064474" y="2147938"/>
            <a:ext cx="2445945" cy="2231378"/>
          </a:xfrm>
          <a:prstGeom prst="rect">
            <a:avLst/>
          </a:prstGeom>
          <a:solidFill>
            <a:srgbClr val="0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3000"/>
              </a:spcBef>
              <a:spcAft>
                <a:spcPts val="3000"/>
              </a:spcAft>
            </a:pPr>
            <a:r>
              <a:rPr lang="en-US" sz="3000" dirty="0">
                <a:solidFill>
                  <a:srgbClr val="FFFFFF"/>
                </a:solidFill>
              </a:rPr>
              <a:t>Links com outros </a:t>
            </a:r>
            <a:r>
              <a:rPr lang="en-US" sz="3000" dirty="0" err="1">
                <a:solidFill>
                  <a:srgbClr val="FFFFFF"/>
                </a:solidFill>
              </a:rPr>
              <a:t>padrões</a:t>
            </a:r>
            <a:endParaRPr lang="en-US" sz="3000" dirty="0">
              <a:solidFill>
                <a:srgbClr val="FFFFFF"/>
              </a:solidFill>
            </a:endParaRPr>
          </a:p>
        </p:txBody>
      </p:sp>
      <p:sp>
        <p:nvSpPr>
          <p:cNvPr id="4" name="Isosceles Triangle 3">
            <a:extLst>
              <a:ext uri="{FF2B5EF4-FFF2-40B4-BE49-F238E27FC236}">
                <a16:creationId xmlns:a16="http://schemas.microsoft.com/office/drawing/2014/main" id="{986D9C4B-F949-4DB7-9155-365B882ACC26}"/>
              </a:ext>
            </a:extLst>
          </p:cNvPr>
          <p:cNvSpPr/>
          <p:nvPr/>
        </p:nvSpPr>
        <p:spPr>
          <a:xfrm rot="5400000">
            <a:off x="10681576" y="2980863"/>
            <a:ext cx="2231312" cy="565528"/>
          </a:xfrm>
          <a:prstGeom prst="triangle">
            <a:avLst/>
          </a:prstGeom>
          <a:solidFill>
            <a:srgbClr val="0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endParaRPr lang="en-US" sz="1350" dirty="0"/>
          </a:p>
        </p:txBody>
      </p:sp>
      <p:sp>
        <p:nvSpPr>
          <p:cNvPr id="11" name="Rectangle 10">
            <a:extLst>
              <a:ext uri="{FF2B5EF4-FFF2-40B4-BE49-F238E27FC236}">
                <a16:creationId xmlns:a16="http://schemas.microsoft.com/office/drawing/2014/main" id="{2263008D-8E0C-49E0-9A2E-D40781CDC52D}"/>
              </a:ext>
            </a:extLst>
          </p:cNvPr>
          <p:cNvSpPr/>
          <p:nvPr/>
        </p:nvSpPr>
        <p:spPr>
          <a:xfrm>
            <a:off x="2242084" y="5870941"/>
            <a:ext cx="6389091" cy="743791"/>
          </a:xfrm>
          <a:prstGeom prst="rect">
            <a:avLst/>
          </a:prstGeom>
          <a:solidFill>
            <a:srgbClr val="0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err="1">
                <a:solidFill>
                  <a:srgbClr val="FFFFFF"/>
                </a:solidFill>
              </a:rPr>
              <a:t>Apêndices</a:t>
            </a:r>
            <a:endParaRPr lang="en-US" sz="3000" dirty="0">
              <a:solidFill>
                <a:srgbClr val="FFFFFF"/>
              </a:solidFill>
            </a:endParaRPr>
          </a:p>
        </p:txBody>
      </p:sp>
      <p:sp>
        <p:nvSpPr>
          <p:cNvPr id="12" name="Body">
            <a:extLst>
              <a:ext uri="{FF2B5EF4-FFF2-40B4-BE49-F238E27FC236}">
                <a16:creationId xmlns:a16="http://schemas.microsoft.com/office/drawing/2014/main" id="{AB1A4622-2477-4AF8-884A-5ADEEDC728EE}"/>
              </a:ext>
            </a:extLst>
          </p:cNvPr>
          <p:cNvSpPr txBox="1">
            <a:spLocks noGrp="1"/>
          </p:cNvSpPr>
          <p:nvPr>
            <p:ph type="body" sz="half" idx="1"/>
          </p:nvPr>
        </p:nvSpPr>
        <p:spPr>
          <a:xfrm>
            <a:off x="9064474" y="4781553"/>
            <a:ext cx="3415961" cy="3183782"/>
          </a:xfrm>
          <a:prstGeom prst="rect">
            <a:avLst/>
          </a:prstGeom>
        </p:spPr>
        <p:txBody>
          <a:bodyPr>
            <a:normAutofit/>
          </a:bodyPr>
          <a:lstStyle/>
          <a:p>
            <a:pPr marL="382191" indent="-382191" algn="l"/>
            <a:r>
              <a:rPr lang="en-GB" sz="3000" dirty="0"/>
              <a:t>  </a:t>
            </a:r>
            <a:r>
              <a:rPr lang="en-GB" sz="3000" dirty="0" smtClean="0"/>
              <a:t>*</a:t>
            </a:r>
            <a:r>
              <a:rPr lang="pt-BR" sz="3000" dirty="0"/>
              <a:t> O capítulo CHS tem uma estrutura comparável aos capítulos técnicos</a:t>
            </a:r>
            <a:r>
              <a:rPr lang="en-GB" sz="3000" dirty="0" smtClean="0"/>
              <a:t>.</a:t>
            </a:r>
            <a:endParaRPr lang="en-GB" sz="3000" dirty="0"/>
          </a:p>
        </p:txBody>
      </p:sp>
      <p:grpSp>
        <p:nvGrpSpPr>
          <p:cNvPr id="5" name="Group 4">
            <a:extLst>
              <a:ext uri="{FF2B5EF4-FFF2-40B4-BE49-F238E27FC236}">
                <a16:creationId xmlns:a16="http://schemas.microsoft.com/office/drawing/2014/main" id="{70ABF526-3CE9-422D-8F1D-9558D81528E2}"/>
              </a:ext>
            </a:extLst>
          </p:cNvPr>
          <p:cNvGrpSpPr/>
          <p:nvPr/>
        </p:nvGrpSpPr>
        <p:grpSpPr>
          <a:xfrm>
            <a:off x="2242084" y="3660962"/>
            <a:ext cx="6399351" cy="1936397"/>
            <a:chOff x="3317672" y="3178375"/>
            <a:chExt cx="8532728" cy="2581941"/>
          </a:xfrm>
          <a:solidFill>
            <a:srgbClr val="000000"/>
          </a:solidFill>
        </p:grpSpPr>
        <p:sp>
          <p:nvSpPr>
            <p:cNvPr id="3" name="Rectangle 2">
              <a:extLst>
                <a:ext uri="{FF2B5EF4-FFF2-40B4-BE49-F238E27FC236}">
                  <a16:creationId xmlns:a16="http://schemas.microsoft.com/office/drawing/2014/main" id="{D2CA61E5-A463-44D1-B635-7F89E00B3C2C}"/>
                </a:ext>
              </a:extLst>
            </p:cNvPr>
            <p:cNvSpPr/>
            <p:nvPr/>
          </p:nvSpPr>
          <p:spPr>
            <a:xfrm>
              <a:off x="3317673" y="4152992"/>
              <a:ext cx="2855464" cy="1607323"/>
            </a:xfrm>
            <a:prstGeom prst="rect">
              <a:avLst/>
            </a:prstGeom>
            <a:grpFill/>
            <a:ln w="254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err="1">
                  <a:solidFill>
                    <a:srgbClr val="FFFFFF"/>
                  </a:solidFill>
                </a:rPr>
                <a:t>Ações-chave</a:t>
              </a:r>
              <a:endParaRPr lang="en-US" sz="3000" dirty="0">
                <a:solidFill>
                  <a:srgbClr val="FFFFFF"/>
                </a:solidFill>
              </a:endParaRPr>
            </a:p>
          </p:txBody>
        </p:sp>
        <p:sp>
          <p:nvSpPr>
            <p:cNvPr id="7" name="Rectangle 6">
              <a:extLst>
                <a:ext uri="{FF2B5EF4-FFF2-40B4-BE49-F238E27FC236}">
                  <a16:creationId xmlns:a16="http://schemas.microsoft.com/office/drawing/2014/main" id="{934DEED3-D3D9-4007-98D8-339BCE91E606}"/>
                </a:ext>
              </a:extLst>
            </p:cNvPr>
            <p:cNvSpPr/>
            <p:nvPr/>
          </p:nvSpPr>
          <p:spPr>
            <a:xfrm>
              <a:off x="6126128" y="4152992"/>
              <a:ext cx="2855464" cy="1607324"/>
            </a:xfrm>
            <a:prstGeom prst="rect">
              <a:avLst/>
            </a:prstGeom>
            <a:grpFill/>
            <a:ln w="254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err="1">
                  <a:solidFill>
                    <a:srgbClr val="FFFFFF"/>
                  </a:solidFill>
                </a:rPr>
                <a:t>Indicadores-chave</a:t>
              </a:r>
              <a:endParaRPr lang="en-US" sz="3000" dirty="0">
                <a:solidFill>
                  <a:srgbClr val="FFFFFF"/>
                </a:solidFill>
              </a:endParaRPr>
            </a:p>
          </p:txBody>
        </p:sp>
        <p:sp>
          <p:nvSpPr>
            <p:cNvPr id="8" name="Rectangle 7">
              <a:extLst>
                <a:ext uri="{FF2B5EF4-FFF2-40B4-BE49-F238E27FC236}">
                  <a16:creationId xmlns:a16="http://schemas.microsoft.com/office/drawing/2014/main" id="{F3128C0B-4FBB-4A86-BD03-AEC04FA6E710}"/>
                </a:ext>
              </a:extLst>
            </p:cNvPr>
            <p:cNvSpPr/>
            <p:nvPr/>
          </p:nvSpPr>
          <p:spPr>
            <a:xfrm>
              <a:off x="8981255" y="4152991"/>
              <a:ext cx="2855464" cy="1607324"/>
            </a:xfrm>
            <a:prstGeom prst="rect">
              <a:avLst/>
            </a:prstGeom>
            <a:grpFill/>
            <a:ln w="254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err="1">
                  <a:solidFill>
                    <a:srgbClr val="FFFFFF"/>
                  </a:solidFill>
                </a:rPr>
                <a:t>Notas</a:t>
              </a:r>
              <a:r>
                <a:rPr lang="en-US" sz="3000" dirty="0">
                  <a:solidFill>
                    <a:srgbClr val="FFFFFF"/>
                  </a:solidFill>
                </a:rPr>
                <a:t> de </a:t>
              </a:r>
              <a:r>
                <a:rPr lang="en-US" sz="3000" dirty="0" err="1">
                  <a:solidFill>
                    <a:srgbClr val="FFFFFF"/>
                  </a:solidFill>
                </a:rPr>
                <a:t>orientaçao</a:t>
              </a:r>
              <a:endParaRPr lang="en-US" sz="3000" dirty="0">
                <a:solidFill>
                  <a:srgbClr val="FFFFFF"/>
                </a:solidFill>
              </a:endParaRPr>
            </a:p>
          </p:txBody>
        </p:sp>
        <p:sp>
          <p:nvSpPr>
            <p:cNvPr id="2" name="Rectangle 1">
              <a:extLst>
                <a:ext uri="{FF2B5EF4-FFF2-40B4-BE49-F238E27FC236}">
                  <a16:creationId xmlns:a16="http://schemas.microsoft.com/office/drawing/2014/main" id="{E7D5CE29-EBC9-40CA-A87A-16E43ED8256F}"/>
                </a:ext>
              </a:extLst>
            </p:cNvPr>
            <p:cNvSpPr/>
            <p:nvPr/>
          </p:nvSpPr>
          <p:spPr>
            <a:xfrm>
              <a:off x="3317672" y="3178375"/>
              <a:ext cx="8532728" cy="991752"/>
            </a:xfrm>
            <a:prstGeom prst="rect">
              <a:avLst/>
            </a:prstGeom>
            <a:grp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b="1" dirty="0">
                  <a:solidFill>
                    <a:srgbClr val="FFFFFF"/>
                  </a:solidFill>
                </a:rPr>
                <a:t>AS NORMAS</a:t>
              </a:r>
              <a:endParaRPr lang="en-US" sz="3000" b="1" dirty="0">
                <a:solidFill>
                  <a:srgbClr val="FFFFFF"/>
                </a:solidFill>
              </a:endParaRPr>
            </a:p>
          </p:txBody>
        </p:sp>
      </p:grpSp>
      <p:sp>
        <p:nvSpPr>
          <p:cNvPr id="13" name="Rectangle 12">
            <a:extLst>
              <a:ext uri="{FF2B5EF4-FFF2-40B4-BE49-F238E27FC236}">
                <a16:creationId xmlns:a16="http://schemas.microsoft.com/office/drawing/2014/main" id="{B1EF1D5A-5749-44FC-8B9C-49E2D5438154}"/>
              </a:ext>
            </a:extLst>
          </p:cNvPr>
          <p:cNvSpPr/>
          <p:nvPr/>
        </p:nvSpPr>
        <p:spPr>
          <a:xfrm>
            <a:off x="2242084" y="2135568"/>
            <a:ext cx="6389091" cy="1205456"/>
          </a:xfrm>
          <a:prstGeom prst="rect">
            <a:avLst/>
          </a:prstGeom>
          <a:solidFill>
            <a:srgbClr val="0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err="1">
                <a:solidFill>
                  <a:srgbClr val="FFFFFF"/>
                </a:solidFill>
              </a:rPr>
              <a:t>Introdução</a:t>
            </a:r>
            <a:r>
              <a:rPr lang="en-US" sz="3000" dirty="0">
                <a:solidFill>
                  <a:srgbClr val="FFFFFF"/>
                </a:solidFill>
              </a:rPr>
              <a:t> </a:t>
            </a:r>
            <a:r>
              <a:rPr lang="en-US" sz="3000" dirty="0" err="1">
                <a:solidFill>
                  <a:srgbClr val="FFFFFF"/>
                </a:solidFill>
              </a:rPr>
              <a:t>incluindo</a:t>
            </a:r>
            <a:r>
              <a:rPr lang="en-US" sz="3000" dirty="0">
                <a:solidFill>
                  <a:srgbClr val="FFFFFF"/>
                </a:solidFill>
              </a:rPr>
              <a:t> “</a:t>
            </a:r>
            <a:r>
              <a:rPr lang="en-US" sz="3000" dirty="0" err="1">
                <a:solidFill>
                  <a:srgbClr val="FFFFFF"/>
                </a:solidFill>
              </a:rPr>
              <a:t>conceitos</a:t>
            </a:r>
            <a:r>
              <a:rPr lang="en-US" sz="3000" dirty="0">
                <a:solidFill>
                  <a:srgbClr val="FFFFFF"/>
                </a:solidFill>
              </a:rPr>
              <a:t> </a:t>
            </a:r>
            <a:r>
              <a:rPr lang="en-US" sz="3000" dirty="0" err="1">
                <a:solidFill>
                  <a:srgbClr val="FFFFFF"/>
                </a:solidFill>
              </a:rPr>
              <a:t>essenciais</a:t>
            </a:r>
            <a:r>
              <a:rPr lang="en-US" sz="3000" dirty="0">
                <a:solidFill>
                  <a:srgbClr val="FFFFFF"/>
                </a:solidFill>
              </a:rPr>
              <a:t>”</a:t>
            </a:r>
            <a:endParaRPr lang="en-US" sz="3000" dirty="0">
              <a:solidFill>
                <a:srgbClr val="FFFFFF"/>
              </a:solidFill>
            </a:endParaRPr>
          </a:p>
        </p:txBody>
      </p:sp>
      <p:sp>
        <p:nvSpPr>
          <p:cNvPr id="14" name="Rectangle 13">
            <a:extLst>
              <a:ext uri="{FF2B5EF4-FFF2-40B4-BE49-F238E27FC236}">
                <a16:creationId xmlns:a16="http://schemas.microsoft.com/office/drawing/2014/main" id="{C72774CE-B078-4846-AFAB-614C2A06C3E5}"/>
              </a:ext>
            </a:extLst>
          </p:cNvPr>
          <p:cNvSpPr/>
          <p:nvPr/>
        </p:nvSpPr>
        <p:spPr>
          <a:xfrm>
            <a:off x="2252343" y="6888321"/>
            <a:ext cx="6389091" cy="743791"/>
          </a:xfrm>
          <a:prstGeom prst="rect">
            <a:avLst/>
          </a:prstGeom>
          <a:solidFill>
            <a:srgbClr val="00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defTabSz="438150">
              <a:spcBef>
                <a:spcPts val="750"/>
              </a:spcBef>
              <a:spcAft>
                <a:spcPts val="750"/>
              </a:spcAft>
            </a:pPr>
            <a:r>
              <a:rPr lang="en-US" sz="3000" dirty="0" err="1">
                <a:solidFill>
                  <a:srgbClr val="FFFFFF"/>
                </a:solidFill>
              </a:rPr>
              <a:t>Referências</a:t>
            </a:r>
            <a:r>
              <a:rPr lang="en-US" sz="3000" dirty="0">
                <a:solidFill>
                  <a:srgbClr val="FFFFFF"/>
                </a:solidFill>
              </a:rPr>
              <a:t> e </a:t>
            </a:r>
            <a:r>
              <a:rPr lang="en-US" sz="3000" dirty="0" err="1">
                <a:solidFill>
                  <a:srgbClr val="FFFFFF"/>
                </a:solidFill>
              </a:rPr>
              <a:t>leituras</a:t>
            </a:r>
            <a:r>
              <a:rPr lang="en-US" sz="3000" dirty="0">
                <a:solidFill>
                  <a:srgbClr val="FFFFFF"/>
                </a:solidFill>
              </a:rPr>
              <a:t> </a:t>
            </a:r>
            <a:r>
              <a:rPr lang="en-US" sz="3000" dirty="0" err="1">
                <a:solidFill>
                  <a:srgbClr val="FFFFFF"/>
                </a:solidFill>
              </a:rPr>
              <a:t>adicionais</a:t>
            </a:r>
            <a:endParaRPr lang="en-US" sz="3000" dirty="0">
              <a:solidFill>
                <a:srgbClr val="FFFFFF"/>
              </a:solidFill>
            </a:endParaRPr>
          </a:p>
        </p:txBody>
      </p:sp>
    </p:spTree>
    <p:custDataLst>
      <p:tags r:id="rId1"/>
    </p:custDataLst>
    <p:extLst>
      <p:ext uri="{BB962C8B-B14F-4D97-AF65-F5344CB8AC3E}">
        <p14:creationId xmlns:p14="http://schemas.microsoft.com/office/powerpoint/2010/main" val="416451340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p:cNvSpPr txBox="1">
            <a:spLocks noGrp="1"/>
          </p:cNvSpPr>
          <p:nvPr>
            <p:ph type="title"/>
          </p:nvPr>
        </p:nvSpPr>
        <p:spPr>
          <a:xfrm>
            <a:off x="290155" y="1357082"/>
            <a:ext cx="11852226" cy="847699"/>
          </a:xfrm>
          <a:prstGeom prst="rect">
            <a:avLst/>
          </a:prstGeom>
        </p:spPr>
        <p:txBody>
          <a:bodyPr>
            <a:normAutofit fontScale="90000"/>
          </a:bodyPr>
          <a:lstStyle/>
          <a:p>
            <a:pPr algn="l"/>
            <a:r>
              <a:rPr lang="pt-BR" dirty="0">
                <a:solidFill>
                  <a:srgbClr val="000000"/>
                </a:solidFill>
              </a:rPr>
              <a:t>O Código de Conduta: 10 Princípios Fundamentais</a:t>
            </a:r>
            <a:endParaRPr lang="en-GB" noProof="0" dirty="0">
              <a:solidFill>
                <a:srgbClr val="000000"/>
              </a:solidFill>
            </a:endParaRPr>
          </a:p>
        </p:txBody>
      </p:sp>
      <p:sp>
        <p:nvSpPr>
          <p:cNvPr id="122" name="Body"/>
          <p:cNvSpPr txBox="1">
            <a:spLocks noGrp="1"/>
          </p:cNvSpPr>
          <p:nvPr>
            <p:ph type="body" sz="half" idx="1"/>
          </p:nvPr>
        </p:nvSpPr>
        <p:spPr>
          <a:xfrm>
            <a:off x="641619" y="2408908"/>
            <a:ext cx="12052566" cy="5780631"/>
          </a:xfrm>
          <a:prstGeom prst="rect">
            <a:avLst/>
          </a:prstGeom>
        </p:spPr>
        <p:txBody>
          <a:bodyPr>
            <a:noAutofit/>
          </a:bodyPr>
          <a:lstStyle/>
          <a:p>
            <a:pPr marL="385763" indent="-385763" algn="l">
              <a:buFont typeface="+mj-lt"/>
              <a:buAutoNum type="arabicPeriod"/>
            </a:pPr>
            <a:r>
              <a:rPr lang="pt-BR" sz="3000" dirty="0"/>
              <a:t>O imperativo humanitário vem primeiro.</a:t>
            </a:r>
          </a:p>
          <a:p>
            <a:pPr marL="385763" indent="-385763" algn="l">
              <a:buFont typeface="+mj-lt"/>
              <a:buAutoNum type="arabicPeriod"/>
            </a:pPr>
            <a:r>
              <a:rPr lang="pt-BR" sz="3000" dirty="0"/>
              <a:t>A ajuda é concedida independentemente da raça, credo ou nacionalidade dos destinatários e sem distinção adversa de qualquer tipo. As prioridades da ajuda são calculadas apenas com base na necessidade.</a:t>
            </a:r>
          </a:p>
          <a:p>
            <a:pPr marL="385763" indent="-385763" algn="l">
              <a:buFont typeface="+mj-lt"/>
              <a:buAutoNum type="arabicPeriod"/>
            </a:pPr>
            <a:r>
              <a:rPr lang="pt-BR" sz="3000" dirty="0"/>
              <a:t>A ajuda não será usada para promover um determinado ponto de vista político ou religioso.</a:t>
            </a:r>
          </a:p>
          <a:p>
            <a:pPr marL="385763" indent="-385763" algn="l">
              <a:buFont typeface="+mj-lt"/>
              <a:buAutoNum type="arabicPeriod"/>
            </a:pPr>
            <a:r>
              <a:rPr lang="pt-BR" sz="3000" dirty="0"/>
              <a:t>Devemos nos esforçar para não atuar como instrumentos de política externa do governo.</a:t>
            </a:r>
          </a:p>
          <a:p>
            <a:pPr marL="385763" indent="-385763" algn="l">
              <a:buFont typeface="+mj-lt"/>
              <a:buAutoNum type="arabicPeriod"/>
            </a:pPr>
            <a:r>
              <a:rPr lang="pt-BR" sz="3000" dirty="0"/>
              <a:t>Devemos respeitar a cultura e os costumes.</a:t>
            </a:r>
            <a:endParaRPr lang="en-GB" sz="3000" dirty="0"/>
          </a:p>
        </p:txBody>
      </p:sp>
      <p:sp>
        <p:nvSpPr>
          <p:cNvPr id="5" name="Rectangle 4">
            <a:extLst>
              <a:ext uri="{FF2B5EF4-FFF2-40B4-BE49-F238E27FC236}">
                <a16:creationId xmlns:a16="http://schemas.microsoft.com/office/drawing/2014/main" id="{CB5D4223-A1DC-43F2-A472-96C669CDBB1F}"/>
              </a:ext>
            </a:extLst>
          </p:cNvPr>
          <p:cNvSpPr/>
          <p:nvPr/>
        </p:nvSpPr>
        <p:spPr>
          <a:xfrm>
            <a:off x="9318319" y="7658641"/>
            <a:ext cx="2852064" cy="553998"/>
          </a:xfrm>
          <a:prstGeom prst="rect">
            <a:avLst/>
          </a:prstGeom>
        </p:spPr>
        <p:txBody>
          <a:bodyPr wrap="none">
            <a:spAutoFit/>
          </a:bodyPr>
          <a:lstStyle/>
          <a:p>
            <a:pPr defTabSz="438150"/>
            <a:r>
              <a:rPr lang="en-US" sz="3000" dirty="0" err="1">
                <a:solidFill>
                  <a:srgbClr val="000000"/>
                </a:solidFill>
              </a:rPr>
              <a:t>Veja</a:t>
            </a:r>
            <a:r>
              <a:rPr lang="en-US" sz="3000" dirty="0">
                <a:solidFill>
                  <a:srgbClr val="000000"/>
                </a:solidFill>
              </a:rPr>
              <a:t> a </a:t>
            </a:r>
            <a:r>
              <a:rPr lang="en-US" sz="3000" dirty="0" err="1">
                <a:solidFill>
                  <a:srgbClr val="000000"/>
                </a:solidFill>
              </a:rPr>
              <a:t>página</a:t>
            </a:r>
            <a:r>
              <a:rPr lang="en-US" sz="3000" dirty="0">
                <a:solidFill>
                  <a:srgbClr val="000000"/>
                </a:solidFill>
              </a:rPr>
              <a:t> 6</a:t>
            </a:r>
            <a:endParaRPr lang="en-US" sz="3000" dirty="0">
              <a:solidFill>
                <a:srgbClr val="000000"/>
              </a:solidFill>
            </a:endParaRPr>
          </a:p>
        </p:txBody>
      </p:sp>
      <p:sp>
        <p:nvSpPr>
          <p:cNvPr id="6" name="Slide Number">
            <a:extLst>
              <a:ext uri="{FF2B5EF4-FFF2-40B4-BE49-F238E27FC236}">
                <a16:creationId xmlns:a16="http://schemas.microsoft.com/office/drawing/2014/main" id="{7463D57D-603D-4F9D-86B0-1EABD02F8480}"/>
              </a:ext>
            </a:extLst>
          </p:cNvPr>
          <p:cNvSpPr txBox="1">
            <a:spLocks/>
          </p:cNvSpPr>
          <p:nvPr/>
        </p:nvSpPr>
        <p:spPr>
          <a:xfrm>
            <a:off x="2092203" y="8060582"/>
            <a:ext cx="242052" cy="238525"/>
          </a:xfrm>
          <a:prstGeom prst="rect">
            <a:avLst/>
          </a:prstGeom>
          <a:ln w="12700">
            <a:miter lim="400000"/>
          </a:ln>
          <a:extLst>
            <a:ext uri="{C572A759-6A51-4108-AA02-DFA0A04FC94B}">
              <ma14:wrappingTextBoxFlag xmlns="" xmlns:ma14="http://schemas.microsoft.com/office/mac/drawingml/2011/main" val="1"/>
            </a:ext>
          </a:extLst>
        </p:spPr>
        <p:txBody>
          <a:bodyPr wrap="none" lIns="38099" tIns="38099" rIns="38099" bIns="3809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A585"/>
                </a:solidFill>
                <a:effectLst/>
                <a:uFillTx/>
                <a:latin typeface="Open Sans Bold"/>
                <a:ea typeface="Open Sans Bold"/>
                <a:cs typeface="Open Sans Bold"/>
                <a:sym typeface="Open Sans Bold"/>
              </a:defRPr>
            </a:lvl1pPr>
            <a:lvl2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2pPr>
            <a:lvl3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3pPr>
            <a:lvl4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4pPr>
            <a:lvl5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5pPr>
            <a:lvl6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6pPr>
            <a:lvl7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7pPr>
            <a:lvl8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8pPr>
            <a:lvl9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lvl9pPr>
          </a:lstStyle>
          <a:p>
            <a:pPr defTabSz="438150"/>
            <a:fld id="{86CB4B4D-7CA3-9044-876B-883B54F8677D}" type="slidenum">
              <a:rPr lang="en-US" sz="1050"/>
              <a:pPr defTabSz="438150"/>
              <a:t>6</a:t>
            </a:fld>
            <a:endParaRPr lang="en-US" sz="1050" dirty="0"/>
          </a:p>
        </p:txBody>
      </p:sp>
    </p:spTree>
    <p:custDataLst>
      <p:tags r:id="rId1"/>
    </p:custDataLst>
    <p:extLst>
      <p:ext uri="{BB962C8B-B14F-4D97-AF65-F5344CB8AC3E}">
        <p14:creationId xmlns:p14="http://schemas.microsoft.com/office/powerpoint/2010/main" val="146110435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p:cNvSpPr txBox="1">
            <a:spLocks noGrp="1"/>
          </p:cNvSpPr>
          <p:nvPr>
            <p:ph type="title"/>
          </p:nvPr>
        </p:nvSpPr>
        <p:spPr>
          <a:xfrm>
            <a:off x="294226" y="1373674"/>
            <a:ext cx="11805625" cy="847699"/>
          </a:xfrm>
          <a:prstGeom prst="rect">
            <a:avLst/>
          </a:prstGeom>
        </p:spPr>
        <p:txBody>
          <a:bodyPr>
            <a:normAutofit fontScale="90000"/>
          </a:bodyPr>
          <a:lstStyle/>
          <a:p>
            <a:pPr algn="l"/>
            <a:r>
              <a:rPr lang="pt-BR" dirty="0">
                <a:solidFill>
                  <a:srgbClr val="000000"/>
                </a:solidFill>
              </a:rPr>
              <a:t>O Código de Conduta: 10 Princípios Fundamentais</a:t>
            </a:r>
            <a:endParaRPr lang="en-GB" noProof="0" dirty="0">
              <a:solidFill>
                <a:srgbClr val="000000"/>
              </a:solidFill>
            </a:endParaRPr>
          </a:p>
        </p:txBody>
      </p:sp>
      <p:sp>
        <p:nvSpPr>
          <p:cNvPr id="122" name="Body"/>
          <p:cNvSpPr txBox="1">
            <a:spLocks noGrp="1"/>
          </p:cNvSpPr>
          <p:nvPr>
            <p:ph type="body" sz="half" idx="1"/>
          </p:nvPr>
        </p:nvSpPr>
        <p:spPr>
          <a:xfrm>
            <a:off x="617202" y="2326877"/>
            <a:ext cx="12073150" cy="4023669"/>
          </a:xfrm>
          <a:prstGeom prst="rect">
            <a:avLst/>
          </a:prstGeom>
        </p:spPr>
        <p:txBody>
          <a:bodyPr>
            <a:noAutofit/>
          </a:bodyPr>
          <a:lstStyle/>
          <a:p>
            <a:pPr marL="385763" indent="-385763" algn="l">
              <a:buFont typeface="+mj-lt"/>
              <a:buAutoNum type="arabicPeriod" startAt="6"/>
            </a:pPr>
            <a:r>
              <a:rPr lang="pt-BR" sz="3000" dirty="0"/>
              <a:t>Devemos tentar construir uma resposta a desastres com base nas capacidades locais.</a:t>
            </a:r>
          </a:p>
          <a:p>
            <a:pPr marL="385763" indent="-385763" algn="l">
              <a:buFont typeface="+mj-lt"/>
              <a:buAutoNum type="arabicPeriod" startAt="6"/>
            </a:pPr>
            <a:r>
              <a:rPr lang="pt-BR" sz="3000" dirty="0"/>
              <a:t>Devem ser encontradas formas de envolver os beneficiários do programa na gestão da ajuda humanitária.</a:t>
            </a:r>
          </a:p>
          <a:p>
            <a:pPr marL="385763" indent="-385763" algn="l">
              <a:buFont typeface="+mj-lt"/>
              <a:buAutoNum type="arabicPeriod" startAt="6"/>
            </a:pPr>
            <a:r>
              <a:rPr lang="pt-BR" sz="3000" dirty="0"/>
              <a:t>A ajuda humanitária deve se esforçar para reduzir as vulnerabilidades futuras a desastres, bem como atender às necessidades básicas.</a:t>
            </a:r>
          </a:p>
          <a:p>
            <a:pPr marL="385763" indent="-385763" algn="l">
              <a:buFont typeface="+mj-lt"/>
              <a:buAutoNum type="arabicPeriod" startAt="6"/>
            </a:pPr>
            <a:r>
              <a:rPr lang="pt-BR" sz="3000" dirty="0"/>
              <a:t>Nós nos responsabilizamos tanto por aqueles que procuramos ajudar quanto por aqueles de quem aceitamos recursos.</a:t>
            </a:r>
          </a:p>
          <a:p>
            <a:pPr marL="385763" indent="-385763" algn="l">
              <a:buFont typeface="+mj-lt"/>
              <a:buAutoNum type="arabicPeriod" startAt="6"/>
            </a:pPr>
            <a:r>
              <a:rPr lang="pt-BR" sz="3000" dirty="0"/>
              <a:t>  Em nossas atividades de informação, publicidade e propaganda, devemos reconhecer as vítimas de desastres como seres humanos dignos, não como objetos perdidos.</a:t>
            </a:r>
            <a:endParaRPr lang="en-GB" sz="3000" dirty="0"/>
          </a:p>
        </p:txBody>
      </p:sp>
      <p:sp>
        <p:nvSpPr>
          <p:cNvPr id="5" name="Slide Number">
            <a:extLst>
              <a:ext uri="{FF2B5EF4-FFF2-40B4-BE49-F238E27FC236}">
                <a16:creationId xmlns:a16="http://schemas.microsoft.com/office/drawing/2014/main" id="{74885D04-CB39-47BE-8F45-49DB8209AD8E}"/>
              </a:ext>
            </a:extLst>
          </p:cNvPr>
          <p:cNvSpPr txBox="1">
            <a:spLocks noGrp="1"/>
          </p:cNvSpPr>
          <p:nvPr>
            <p:ph type="sldNum" sz="quarter" idx="2"/>
          </p:nvPr>
        </p:nvSpPr>
        <p:spPr>
          <a:xfrm>
            <a:off x="2092203" y="8060582"/>
            <a:ext cx="267702" cy="264175"/>
          </a:xfrm>
          <a:prstGeom prst="rect">
            <a:avLst/>
          </a:prstGeom>
          <a:extLst>
            <a:ext uri="{C572A759-6A51-4108-AA02-DFA0A04FC94B}">
              <ma14:wrappingTextBoxFlag xmlns="" xmlns:ma14="http://schemas.microsoft.com/office/mac/drawingml/2011/main" val="1"/>
            </a:ext>
          </a:extLst>
        </p:spPr>
        <p:txBody>
          <a:bodyPr/>
          <a:lstStyle/>
          <a:p>
            <a:pPr defTabSz="438150"/>
            <a:fld id="{86CB4B4D-7CA3-9044-876B-883B54F8677D}" type="slidenum">
              <a:rPr/>
              <a:pPr defTabSz="438150"/>
              <a:t>7</a:t>
            </a:fld>
            <a:endParaRPr dirty="0"/>
          </a:p>
        </p:txBody>
      </p:sp>
    </p:spTree>
    <p:custDataLst>
      <p:tags r:id="rId1"/>
    </p:custDataLst>
    <p:extLst>
      <p:ext uri="{BB962C8B-B14F-4D97-AF65-F5344CB8AC3E}">
        <p14:creationId xmlns:p14="http://schemas.microsoft.com/office/powerpoint/2010/main" val="36307996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A0502D83-129A-4DBF-B684-113A9761405D}"/>
              </a:ext>
            </a:extLst>
          </p:cNvPr>
          <p:cNvSpPr txBox="1">
            <a:spLocks noGrp="1"/>
          </p:cNvSpPr>
          <p:nvPr>
            <p:ph type="sldNum" sz="quarter" idx="2"/>
          </p:nvPr>
        </p:nvSpPr>
        <p:spPr>
          <a:xfrm>
            <a:off x="2092203" y="8060582"/>
            <a:ext cx="267702" cy="264175"/>
          </a:xfrm>
          <a:prstGeom prst="rect">
            <a:avLst/>
          </a:prstGeom>
          <a:extLst>
            <a:ext uri="{C572A759-6A51-4108-AA02-DFA0A04FC94B}">
              <ma14:wrappingTextBoxFlag xmlns="" xmlns:ma14="http://schemas.microsoft.com/office/mac/drawingml/2011/main" val="1"/>
            </a:ext>
          </a:extLst>
        </p:spPr>
        <p:txBody>
          <a:bodyPr/>
          <a:lstStyle/>
          <a:p>
            <a:pPr defTabSz="438150"/>
            <a:fld id="{86CB4B4D-7CA3-9044-876B-883B54F8677D}" type="slidenum">
              <a:rPr/>
              <a:pPr defTabSz="438150"/>
              <a:t>8</a:t>
            </a:fld>
            <a:endParaRPr dirty="0"/>
          </a:p>
        </p:txBody>
      </p:sp>
      <p:sp>
        <p:nvSpPr>
          <p:cNvPr id="12" name="ISPRING_QUIZ_SHAPE0"/>
          <p:cNvSpPr/>
          <p:nvPr/>
        </p:nvSpPr>
        <p:spPr>
          <a:xfrm>
            <a:off x="0" y="0"/>
            <a:ext cx="13004800" cy="9753600"/>
          </a:xfrm>
          <a:prstGeom prst="rect">
            <a:avLst/>
          </a:prstGeom>
          <a:solidFill>
            <a:srgbClr val="FFFFFF"/>
          </a:solidFill>
          <a:ln w="25400" cap="flat">
            <a:noFill/>
            <a:prstDash val="solid"/>
            <a:round/>
          </a:ln>
          <a:effectLst>
            <a:innerShdw>
              <a:scrgbClr r="0" g="0" b="0">
                <a:alpha val="0"/>
              </a:scrgbClr>
            </a:innerShdw>
          </a:effectLst>
          <a:sp3d/>
          <a:extLst>
            <a:ext uri="{91240B29-F687-4F45-9708-019B960494DF}">
              <a14:hiddenLine xmlns:a14="http://schemas.microsoft.com/office/drawing/2010/main" w="25400" cap="flat">
                <a:solidFill>
                  <a:schemeClr val="accent1"/>
                </a:solidFill>
                <a:prstDash val="solid"/>
                <a:round/>
              </a14:hiddenLine>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ZA" sz="1800" b="0" i="0" u="none" strike="noStrike" cap="none" spc="0" normalizeH="0" baseline="0">
              <a:ln>
                <a:noFill/>
              </a:ln>
              <a:solidFill>
                <a:srgbClr val="A5A5A5"/>
              </a:solidFill>
              <a:effectLst/>
              <a:uFillTx/>
              <a:latin typeface="Open Sans Regular"/>
              <a:ea typeface="Open Sans Regular"/>
              <a:cs typeface="Open Sans Regular"/>
              <a:sym typeface="Open Sans Regular"/>
            </a:endParaRPr>
          </a:p>
        </p:txBody>
      </p:sp>
      <p:pic>
        <p:nvPicPr>
          <p:cNvPr id="13" name="ISPRING_QUIZ_SHAPE1"/>
          <p:cNvPicPr>
            <a:picLocks/>
          </p:cNvPicPr>
          <p:nvPr/>
        </p:nvPicPr>
        <p:blipFill>
          <a:blip r:embed="rId4">
            <a:extLst>
              <a:ext uri="{28A0092B-C50C-407E-A947-70E740481C1C}">
                <a14:useLocalDpi xmlns:a14="http://schemas.microsoft.com/office/drawing/2010/main" val="0"/>
              </a:ext>
            </a:extLst>
          </a:blip>
          <a:srcRect/>
          <a:stretch>
            <a:fillRect/>
          </a:stretch>
        </p:blipFill>
        <p:spPr>
          <a:xfrm>
            <a:off x="2291588" y="2633472"/>
            <a:ext cx="8420100" cy="6324600"/>
          </a:xfrm>
          <a:prstGeom prst="rect">
            <a:avLst/>
          </a:prstGeom>
          <a:effectLst>
            <a:outerShdw blurRad="114300" dist="38100" dir="5400000" rotWithShape="0">
              <a:scrgbClr r="0" g="0" b="0">
                <a:alpha val="20000"/>
              </a:scrgbClr>
            </a:outerShdw>
          </a:effectLst>
        </p:spPr>
      </p:pic>
      <p:sp>
        <p:nvSpPr>
          <p:cNvPr id="14" name="ISPRING_QUIZ_SHAPE2"/>
          <p:cNvSpPr txBox="1"/>
          <p:nvPr/>
        </p:nvSpPr>
        <p:spPr>
          <a:xfrm>
            <a:off x="780288" y="303088"/>
            <a:ext cx="11444224" cy="564257"/>
          </a:xfrm>
          <a:prstGeom prst="rect">
            <a:avLst/>
          </a:prstGeom>
          <a:noFill/>
          <a:ln w="12700" cap="flat">
            <a:noFill/>
            <a:miter lim="400000"/>
          </a:ln>
          <a:effectLst>
            <a:innerShdw>
              <a:scrgbClr r="0" g="0" b="0">
                <a:alpha val="0"/>
              </a:scrgb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ZA" sz="3000" i="0" strike="noStrike" cap="none" spc="0" normalizeH="0" baseline="0" smtClean="0">
                <a:ln>
                  <a:noFill/>
                </a:ln>
                <a:solidFill>
                  <a:srgbClr val="343944"/>
                </a:solidFill>
                <a:effectLst/>
                <a:uFillTx/>
                <a:latin typeface="Segoe UI" panose="020B0502040204020203" pitchFamily="34" charset="0"/>
                <a:ea typeface="Open Sans Regular"/>
                <a:cs typeface="Open Sans Regular"/>
                <a:sym typeface="Open Sans Regular"/>
              </a:rPr>
              <a:t>   Quiz</a:t>
            </a:r>
            <a:endParaRPr kumimoji="0" lang="en-ZA" sz="3000" i="0" strike="noStrike" cap="none" spc="0" normalizeH="0" baseline="0">
              <a:ln>
                <a:noFill/>
              </a:ln>
              <a:solidFill>
                <a:srgbClr val="343944"/>
              </a:solidFill>
              <a:effectLst/>
              <a:uFillTx/>
              <a:latin typeface="Segoe UI" panose="020B0502040204020203" pitchFamily="34" charset="0"/>
              <a:ea typeface="Open Sans Regular"/>
              <a:cs typeface="Open Sans Regular"/>
              <a:sym typeface="Open Sans Regular"/>
            </a:endParaRPr>
          </a:p>
        </p:txBody>
      </p:sp>
      <p:pic>
        <p:nvPicPr>
          <p:cNvPr id="15" name="ISPRING_QUIZ_SHAPE3"/>
          <p:cNvPicPr>
            <a:picLocks/>
          </p:cNvPicPr>
          <p:nvPr/>
        </p:nvPicPr>
        <p:blipFill>
          <a:blip r:embed="rId5">
            <a:extLst>
              <a:ext uri="{28A0092B-C50C-407E-A947-70E740481C1C}">
                <a14:useLocalDpi xmlns:a14="http://schemas.microsoft.com/office/drawing/2010/main" val="0"/>
              </a:ext>
            </a:extLst>
          </a:blip>
          <a:srcRect/>
          <a:stretch>
            <a:fillRect/>
          </a:stretch>
        </p:blipFill>
        <p:spPr>
          <a:xfrm>
            <a:off x="5764255" y="382017"/>
            <a:ext cx="406400" cy="406400"/>
          </a:xfrm>
          <a:prstGeom prst="rect">
            <a:avLst/>
          </a:prstGeom>
          <a:effectLst>
            <a:innerShdw>
              <a:scrgbClr r="0" g="0" b="0">
                <a:alpha val="0"/>
              </a:scrgbClr>
            </a:innerShdw>
          </a:effectLst>
        </p:spPr>
      </p:pic>
      <p:sp>
        <p:nvSpPr>
          <p:cNvPr id="16" name="ISPRING_QUIZ_SHAPE4"/>
          <p:cNvSpPr txBox="1"/>
          <p:nvPr/>
        </p:nvSpPr>
        <p:spPr>
          <a:xfrm>
            <a:off x="780288" y="1340004"/>
            <a:ext cx="11444224" cy="441146"/>
          </a:xfrm>
          <a:prstGeom prst="rect">
            <a:avLst/>
          </a:prstGeom>
          <a:noFill/>
          <a:ln w="12700" cap="flat">
            <a:noFill/>
            <a:miter lim="400000"/>
          </a:ln>
          <a:effectLst>
            <a:innerShdw>
              <a:scrgbClr r="0" g="0" b="0">
                <a:alpha val="0"/>
              </a:scrgb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sz="2200" i="0" strike="noStrike" cap="none" spc="0" normalizeH="0" baseline="0" smtClean="0">
                <a:ln>
                  <a:noFill/>
                </a:ln>
                <a:solidFill>
                  <a:srgbClr val="343944"/>
                </a:solidFill>
                <a:effectLst/>
                <a:uFillTx/>
                <a:latin typeface="Segoe UI" panose="020B0502040204020203" pitchFamily="34" charset="0"/>
                <a:ea typeface="Open Sans Regular"/>
                <a:cs typeface="Open Sans Regular"/>
                <a:sym typeface="Open Sans Regular"/>
              </a:rPr>
              <a:t>Click the </a:t>
            </a:r>
            <a:r>
              <a:rPr kumimoji="0" lang="en-US" sz="2200" b="1" i="0" strike="noStrike" cap="none" spc="0" normalizeH="0" baseline="0" smtClean="0">
                <a:ln>
                  <a:noFill/>
                </a:ln>
                <a:solidFill>
                  <a:srgbClr val="343944"/>
                </a:solidFill>
                <a:effectLst/>
                <a:uFillTx/>
                <a:latin typeface="Segoe UI Semibold" panose="020B0702040204020203" pitchFamily="34" charset="0"/>
                <a:ea typeface="Open Sans Regular"/>
                <a:cs typeface="Open Sans Regular"/>
                <a:sym typeface="Open Sans Regular"/>
              </a:rPr>
              <a:t>Quiz</a:t>
            </a:r>
            <a:r>
              <a:rPr kumimoji="0" lang="en-US" sz="2200" i="0" strike="noStrike" cap="none" spc="0" normalizeH="0" baseline="0" smtClean="0">
                <a:ln>
                  <a:noFill/>
                </a:ln>
                <a:solidFill>
                  <a:srgbClr val="343944"/>
                </a:solidFill>
                <a:effectLst/>
                <a:uFillTx/>
                <a:latin typeface="Segoe UI" panose="020B0502040204020203" pitchFamily="34" charset="0"/>
                <a:ea typeface="Open Sans Regular"/>
                <a:cs typeface="Open Sans Regular"/>
                <a:sym typeface="Open Sans Regular"/>
              </a:rPr>
              <a:t> button to edit this object</a:t>
            </a:r>
            <a:endParaRPr kumimoji="0" lang="en-ZA" sz="2200" i="0" strike="noStrike" cap="none" spc="0" normalizeH="0" baseline="0">
              <a:ln>
                <a:noFill/>
              </a:ln>
              <a:solidFill>
                <a:srgbClr val="343944"/>
              </a:solidFill>
              <a:effectLst/>
              <a:uFillTx/>
              <a:latin typeface="Segoe UI" panose="020B0502040204020203" pitchFamily="34" charset="0"/>
              <a:ea typeface="Open Sans Regular"/>
              <a:cs typeface="Open Sans Regular"/>
              <a:sym typeface="Open Sans Regular"/>
            </a:endParaRPr>
          </a:p>
        </p:txBody>
      </p:sp>
    </p:spTree>
    <p:custDataLst>
      <p:tags r:id="rId1"/>
    </p:custDataLst>
    <p:extLst>
      <p:ext uri="{BB962C8B-B14F-4D97-AF65-F5344CB8AC3E}">
        <p14:creationId xmlns:p14="http://schemas.microsoft.com/office/powerpoint/2010/main" val="159060439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A5B70AC7-B974-474A-AAAF-211665DB8BC2}"/>
              </a:ext>
            </a:extLst>
          </p:cNvPr>
          <p:cNvSpPr txBox="1">
            <a:spLocks noGrp="1"/>
          </p:cNvSpPr>
          <p:nvPr>
            <p:ph type="title"/>
          </p:nvPr>
        </p:nvSpPr>
        <p:spPr>
          <a:xfrm>
            <a:off x="261257" y="1231825"/>
            <a:ext cx="9836491" cy="847699"/>
          </a:xfrm>
          <a:prstGeom prst="rect">
            <a:avLst/>
          </a:prstGeom>
        </p:spPr>
        <p:txBody>
          <a:bodyPr>
            <a:normAutofit/>
          </a:bodyPr>
          <a:lstStyle/>
          <a:p>
            <a:pPr algn="l"/>
            <a:r>
              <a:rPr lang="en-GB" dirty="0" err="1">
                <a:solidFill>
                  <a:srgbClr val="000000"/>
                </a:solidFill>
              </a:rPr>
              <a:t>Mensagens-chave</a:t>
            </a:r>
            <a:endParaRPr lang="en-GB" noProof="0" dirty="0">
              <a:solidFill>
                <a:srgbClr val="000000"/>
              </a:solidFill>
            </a:endParaRPr>
          </a:p>
        </p:txBody>
      </p:sp>
      <p:sp>
        <p:nvSpPr>
          <p:cNvPr id="3" name="Body">
            <a:extLst>
              <a:ext uri="{FF2B5EF4-FFF2-40B4-BE49-F238E27FC236}">
                <a16:creationId xmlns:a16="http://schemas.microsoft.com/office/drawing/2014/main" id="{8E926718-D790-41B7-B8D9-88995F137D58}"/>
              </a:ext>
            </a:extLst>
          </p:cNvPr>
          <p:cNvSpPr txBox="1">
            <a:spLocks noGrp="1"/>
          </p:cNvSpPr>
          <p:nvPr>
            <p:ph type="body" sz="half" idx="1"/>
          </p:nvPr>
        </p:nvSpPr>
        <p:spPr>
          <a:xfrm>
            <a:off x="611239" y="2079524"/>
            <a:ext cx="11404804" cy="5780631"/>
          </a:xfrm>
          <a:prstGeom prst="rect">
            <a:avLst/>
          </a:prstGeom>
        </p:spPr>
        <p:txBody>
          <a:bodyPr>
            <a:noAutofit/>
          </a:bodyPr>
          <a:lstStyle/>
          <a:p>
            <a:pPr marL="428625" indent="-428625" algn="l">
              <a:buSzTx/>
              <a:buFont typeface="Arial" panose="020B0604020202020204" pitchFamily="34" charset="0"/>
              <a:buChar char="•"/>
            </a:pPr>
            <a:r>
              <a:rPr lang="pt-BR" sz="3000" dirty="0">
                <a:solidFill>
                  <a:srgbClr val="000000"/>
                </a:solidFill>
              </a:rPr>
              <a:t>As pessoas afetadas por crises têm direito a uma vida digna e à assistência.</a:t>
            </a:r>
          </a:p>
          <a:p>
            <a:pPr marL="428625" indent="-428625" algn="l">
              <a:buSzTx/>
              <a:buFont typeface="Arial" panose="020B0604020202020204" pitchFamily="34" charset="0"/>
              <a:buChar char="•"/>
            </a:pPr>
            <a:r>
              <a:rPr lang="pt-BR" sz="3000" dirty="0">
                <a:solidFill>
                  <a:srgbClr val="000000"/>
                </a:solidFill>
              </a:rPr>
              <a:t>A Carta Humanitária é a pedra angular da abordagem e do Manual da Esfera</a:t>
            </a:r>
          </a:p>
          <a:p>
            <a:pPr marL="428625" indent="-428625" algn="l">
              <a:buSzTx/>
              <a:buFont typeface="Arial" panose="020B0604020202020204" pitchFamily="34" charset="0"/>
              <a:buChar char="•"/>
            </a:pPr>
            <a:r>
              <a:rPr lang="pt-BR" sz="3000" dirty="0">
                <a:solidFill>
                  <a:srgbClr val="000000"/>
                </a:solidFill>
              </a:rPr>
              <a:t>Os capítulos básicos e os capítulos técnicos do Manual são duas metades de uma abordagem. Ambos são parte integrante um do outro e garantem uma resposta humanitária de qualidade.</a:t>
            </a:r>
          </a:p>
          <a:p>
            <a:pPr marL="428625" indent="-428625" algn="l">
              <a:buSzTx/>
              <a:buFont typeface="Arial" panose="020B0604020202020204" pitchFamily="34" charset="0"/>
              <a:buChar char="•"/>
            </a:pPr>
            <a:r>
              <a:rPr lang="pt-BR" sz="3000" dirty="0">
                <a:solidFill>
                  <a:srgbClr val="000000"/>
                </a:solidFill>
              </a:rPr>
              <a:t>Compreender a estrutura geral do manual e o uso de seus diferentes componentes é fundamental para usá-lo com eficácia.</a:t>
            </a:r>
            <a:endParaRPr lang="en-US" sz="3000" dirty="0">
              <a:solidFill>
                <a:srgbClr val="000000"/>
              </a:solidFill>
            </a:endParaRPr>
          </a:p>
        </p:txBody>
      </p:sp>
      <p:sp>
        <p:nvSpPr>
          <p:cNvPr id="14" name="Slide Number">
            <a:extLst>
              <a:ext uri="{FF2B5EF4-FFF2-40B4-BE49-F238E27FC236}">
                <a16:creationId xmlns:a16="http://schemas.microsoft.com/office/drawing/2014/main" id="{06F577A0-1BFE-4BAD-A991-5B4B634727AD}"/>
              </a:ext>
            </a:extLst>
          </p:cNvPr>
          <p:cNvSpPr txBox="1">
            <a:spLocks noGrp="1"/>
          </p:cNvSpPr>
          <p:nvPr>
            <p:ph type="sldNum" sz="quarter" idx="2"/>
          </p:nvPr>
        </p:nvSpPr>
        <p:spPr>
          <a:xfrm>
            <a:off x="2092203" y="8060582"/>
            <a:ext cx="267702" cy="264175"/>
          </a:xfrm>
          <a:prstGeom prst="rect">
            <a:avLst/>
          </a:prstGeom>
          <a:extLst>
            <a:ext uri="{C572A759-6A51-4108-AA02-DFA0A04FC94B}">
              <ma14:wrappingTextBoxFlag xmlns="" xmlns:ma14="http://schemas.microsoft.com/office/mac/drawingml/2011/main" val="1"/>
            </a:ext>
          </a:extLst>
        </p:spPr>
        <p:txBody>
          <a:bodyPr/>
          <a:lstStyle/>
          <a:p>
            <a:pPr defTabSz="438150"/>
            <a:fld id="{86CB4B4D-7CA3-9044-876B-883B54F8677D}" type="slidenum">
              <a:rPr/>
              <a:pPr defTabSz="438150"/>
              <a:t>9</a:t>
            </a:fld>
            <a:endParaRPr dirty="0"/>
          </a:p>
        </p:txBody>
      </p:sp>
    </p:spTree>
    <p:custDataLst>
      <p:tags r:id="rId1"/>
    </p:custDataLst>
    <p:extLst>
      <p:ext uri="{BB962C8B-B14F-4D97-AF65-F5344CB8AC3E}">
        <p14:creationId xmlns:p14="http://schemas.microsoft.com/office/powerpoint/2010/main" val="2543405044"/>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2699ACE-A0E9-4BE4-A0EA-0A1043BC5B08"/>
  <p:tag name="ISPRING_CMI5_LAUNCH_METHOD" val="any window"/>
  <p:tag name="ISPRING_SCORM_RATE_SLIDES" val="1"/>
  <p:tag name="ISPRINGCLOUDFOLDERID" val="1"/>
  <p:tag name="ISPRINGONLINEFOLDERID" val="1"/>
  <p:tag name="ISPRING_SCORM_PASSING_SCORE" val="100.000000"/>
  <p:tag name="ISPRING_FIRST_PUBLISH" val="1"/>
  <p:tag name="ISPRING_LMS_API_VERSION" val="SCORM 2004 (2nd edition)"/>
  <p:tag name="ISPRING_ULTRA_SCORM_COURCE_TITLE" val="Module 3 - What is Sphere-presentation"/>
  <p:tag name="ISPRING_SCORM_ENDPOINT" val="&lt;endpoint&gt;&lt;enable&gt;0&lt;/enable&gt;&lt;lrs&gt;http://&lt;/lrs&gt;&lt;auth&gt;0&lt;/auth&gt;&lt;login&gt;&lt;/login&gt;&lt;password&gt;&lt;/password&gt;&lt;key&gt;&lt;/key&gt;&lt;name&gt;&lt;/name&gt;&lt;email&gt;&lt;/email&gt;&lt;/endpoint&gt;&#10;"/>
  <p:tag name="ISPRING_OUTPUT_FOLDER" val="[[&quot;Pb\u0000\uFFFD{A292481A-DB60-46FD-A840-EB68E21978DA}&quot;,&quot;C:\\Users\\Kudzai\\Desktop\\CHA_ELearningScormFiles\\EN&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quot;studioSettings&quot;:{}}"/>
  <p:tag name="ISPRING_CURRENT_PLAYER_ID" val="universal"/>
  <p:tag name="ISPRING_PRESENTATION_TITLE" val="Module 3 - What is Sphere-presentation"/>
  <p:tag name="ISPRING_SCORM_RATE_QUIZZES" val="0"/>
  <p:tag name="ISPRING_UUID" val="{67F36092-ADAE-4D79-AEC6-93F2746CCCD9}"/>
  <p:tag name="ISPRING_RESOURCE_FOLDER" val="C:\Users\Kudzai\Desktop\CHA_ELearningScormFiles\PT\Module 3 - What is Sphere (part 2)-presentation\"/>
  <p:tag name="ISPRING_PRESENTATION_PATH" val="C:\Users\Kudzai\Desktop\CHA_ELearningScormFiles\PT\Module 3 - What is Sphere (part 2)-presentation.pptx"/>
  <p:tag name="ISPRING_PROJECT_VERSION" val="9.3"/>
  <p:tag name="ISPRING_PROJECT_FOLDER_UPDATED" val="1"/>
  <p:tag name="ISPRING_SCREEN_RECS_UPDATED" val="C:\Users\Kudzai\Desktop\CHA_ELearningScormFiles\PT\Module 3 - What is Sphere (part 2)-presentation\"/>
</p:tagLst>
</file>

<file path=ppt/tags/tag10.xml><?xml version="1.0" encoding="utf-8"?>
<p:tagLst xmlns:a="http://schemas.openxmlformats.org/drawingml/2006/main" xmlns:r="http://schemas.openxmlformats.org/officeDocument/2006/relationships" xmlns:p="http://schemas.openxmlformats.org/presentationml/2006/main">
  <p:tag name="GENSWF_SLIDE_UID" val="{97B2F27D-A12B-478B-AEC4-DED9D71DEDEC}:418"/>
</p:tagLst>
</file>

<file path=ppt/tags/tag11.xml><?xml version="1.0" encoding="utf-8"?>
<p:tagLst xmlns:a="http://schemas.openxmlformats.org/drawingml/2006/main" xmlns:r="http://schemas.openxmlformats.org/officeDocument/2006/relationships" xmlns:p="http://schemas.openxmlformats.org/presentationml/2006/main">
  <p:tag name="GENSWF_SLIDE_UID" val="{33F0203B-12F9-4688-B8CA-7AB998D9745A}:419"/>
</p:tagLst>
</file>

<file path=ppt/tags/tag2.xml><?xml version="1.0" encoding="utf-8"?>
<p:tagLst xmlns:a="http://schemas.openxmlformats.org/drawingml/2006/main" xmlns:r="http://schemas.openxmlformats.org/officeDocument/2006/relationships" xmlns:p="http://schemas.openxmlformats.org/presentationml/2006/main">
  <p:tag name="GENSWF_SLIDE_UID" val="{0799971A-4772-4205-993C-80913CDBE970}:407"/>
</p:tagLst>
</file>

<file path=ppt/tags/tag3.xml><?xml version="1.0" encoding="utf-8"?>
<p:tagLst xmlns:a="http://schemas.openxmlformats.org/drawingml/2006/main" xmlns:r="http://schemas.openxmlformats.org/officeDocument/2006/relationships" xmlns:p="http://schemas.openxmlformats.org/presentationml/2006/main">
  <p:tag name="GENSWF_SLIDE_UID" val="{C943A3D0-7BEC-4DD8-9A4B-8D92F4D5BA55}:408"/>
</p:tagLst>
</file>

<file path=ppt/tags/tag4.xml><?xml version="1.0" encoding="utf-8"?>
<p:tagLst xmlns:a="http://schemas.openxmlformats.org/drawingml/2006/main" xmlns:r="http://schemas.openxmlformats.org/officeDocument/2006/relationships" xmlns:p="http://schemas.openxmlformats.org/presentationml/2006/main">
  <p:tag name="GENSWF_SLIDE_UID" val="{ABBF72E7-9E8F-4224-9FAF-AEAE5E5BB298}:409"/>
</p:tagLst>
</file>

<file path=ppt/tags/tag5.xml><?xml version="1.0" encoding="utf-8"?>
<p:tagLst xmlns:a="http://schemas.openxmlformats.org/drawingml/2006/main" xmlns:r="http://schemas.openxmlformats.org/officeDocument/2006/relationships" xmlns:p="http://schemas.openxmlformats.org/presentationml/2006/main">
  <p:tag name="GENSWF_SLIDE_UID" val="{1C03DA06-432A-49A3-9E41-743DF73B4FAA}:410"/>
</p:tagLst>
</file>

<file path=ppt/tags/tag6.xml><?xml version="1.0" encoding="utf-8"?>
<p:tagLst xmlns:a="http://schemas.openxmlformats.org/drawingml/2006/main" xmlns:r="http://schemas.openxmlformats.org/officeDocument/2006/relationships" xmlns:p="http://schemas.openxmlformats.org/presentationml/2006/main">
  <p:tag name="GENSWF_SLIDE_UID" val="{BD5F1B5C-DF79-4609-9D57-C679F886CF29}:411"/>
</p:tagLst>
</file>

<file path=ppt/tags/tag7.xml><?xml version="1.0" encoding="utf-8"?>
<p:tagLst xmlns:a="http://schemas.openxmlformats.org/drawingml/2006/main" xmlns:r="http://schemas.openxmlformats.org/officeDocument/2006/relationships" xmlns:p="http://schemas.openxmlformats.org/presentationml/2006/main">
  <p:tag name="GENSWF_SLIDE_UID" val="{3DDE66B3-76AA-4C64-AD27-37420BC2282F}:415"/>
</p:tagLst>
</file>

<file path=ppt/tags/tag8.xml><?xml version="1.0" encoding="utf-8"?>
<p:tagLst xmlns:a="http://schemas.openxmlformats.org/drawingml/2006/main" xmlns:r="http://schemas.openxmlformats.org/officeDocument/2006/relationships" xmlns:p="http://schemas.openxmlformats.org/presentationml/2006/main">
  <p:tag name="GENSWF_SLIDE_UID" val="{8C7E12AB-9D4E-410E-B896-F463BB49B6E0}:416"/>
</p:tagLst>
</file>

<file path=ppt/tags/tag9.xml><?xml version="1.0" encoding="utf-8"?>
<p:tagLst xmlns:a="http://schemas.openxmlformats.org/drawingml/2006/main" xmlns:r="http://schemas.openxmlformats.org/officeDocument/2006/relationships" xmlns:p="http://schemas.openxmlformats.org/presentationml/2006/main">
  <p:tag name="GENSWF_SLIDE_UID" val="{900836BA-9394-4619-9089-C598E02C6313}:417"/>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1.quiz"/>
  <p:tag name="ISPRING_QUIZ_FULL_PATH" val="C:\Users\Kudzai\Desktop\CHA_ELearningScormFiles\PT\Module 3 - What is Sphere (part 2)-presentation\quiz\quiz1.quiz"/>
  <p:tag name="ISPRING_QUIZ_RELATIVE_PATH" val="Module 3 - What is Sphere (part 2)-presentation\quiz\quiz1.quiz"/>
</p:tagLst>
</file>

<file path=ppt/theme/theme1.xml><?xml version="1.0" encoding="utf-8"?>
<a:theme xmlns:a="http://schemas.openxmlformats.org/drawingml/2006/main" name="2_White">
  <a:themeElements>
    <a:clrScheme name="White">
      <a:dk1>
        <a:srgbClr val="FFFFFF"/>
      </a:dk1>
      <a:lt1>
        <a:srgbClr val="A5A5A5"/>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A585"/>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A585"/>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A5A5A5"/>
            </a:solidFill>
            <a:effectLst/>
            <a:uFillTx/>
            <a:latin typeface="Open Sans Regular"/>
            <a:ea typeface="Open Sans Regular"/>
            <a:cs typeface="Open Sans Regular"/>
            <a:sym typeface="Open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744</TotalTime>
  <Words>1297</Words>
  <Application>Microsoft Office PowerPoint</Application>
  <PresentationFormat>Custom</PresentationFormat>
  <Paragraphs>99</Paragraphs>
  <Slides>10</Slides>
  <Notes>10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Helvetica</vt:lpstr>
      <vt:lpstr>Helvetica Neue</vt:lpstr>
      <vt:lpstr>Open Sans</vt:lpstr>
      <vt:lpstr>Open Sans Bold</vt:lpstr>
      <vt:lpstr>Open Sans Light</vt:lpstr>
      <vt:lpstr>Open Sans Regular</vt:lpstr>
      <vt:lpstr>Segoe UI</vt:lpstr>
      <vt:lpstr>Segoe UI Semibold</vt:lpstr>
      <vt:lpstr>2_White</vt:lpstr>
      <vt:lpstr>O que é Sphere?</vt:lpstr>
      <vt:lpstr>PowerPoint Presentation</vt:lpstr>
      <vt:lpstr>A filosofia da Sphere</vt:lpstr>
      <vt:lpstr>The Sphere Handbook - oito capítulos interdependentes</vt:lpstr>
      <vt:lpstr>Estrutura geral dos Padrões Sphere *</vt:lpstr>
      <vt:lpstr>O Código de Conduta: 10 Princípios Fundamentais</vt:lpstr>
      <vt:lpstr>O Código de Conduta: 10 Princípios Fundamentais</vt:lpstr>
      <vt:lpstr>PowerPoint Presentation</vt:lpstr>
      <vt:lpstr>Mensagens-chave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 What is Sphere-presentation</dc:title>
  <dc:creator>Tristan Hale</dc:creator>
  <cp:lastModifiedBy>Kudzai</cp:lastModifiedBy>
  <cp:revision>70</cp:revision>
  <dcterms:created xsi:type="dcterms:W3CDTF">2018-11-13T08:32:28Z</dcterms:created>
  <dcterms:modified xsi:type="dcterms:W3CDTF">2021-09-23T20:52:22Z</dcterms:modified>
</cp:coreProperties>
</file>